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8" r:id="rId3"/>
    <p:sldId id="259" r:id="rId4"/>
    <p:sldId id="260" r:id="rId5"/>
    <p:sldId id="262" r:id="rId6"/>
    <p:sldId id="264" r:id="rId7"/>
    <p:sldId id="265" r:id="rId8"/>
    <p:sldId id="261" r:id="rId9"/>
    <p:sldId id="266" r:id="rId10"/>
    <p:sldId id="268" r:id="rId11"/>
    <p:sldId id="269" r:id="rId12"/>
    <p:sldId id="270" r:id="rId13"/>
    <p:sldId id="271" r:id="rId14"/>
    <p:sldId id="298" r:id="rId15"/>
    <p:sldId id="272" r:id="rId16"/>
    <p:sldId id="273" r:id="rId17"/>
    <p:sldId id="274" r:id="rId18"/>
    <p:sldId id="275" r:id="rId19"/>
    <p:sldId id="279" r:id="rId20"/>
    <p:sldId id="307" r:id="rId21"/>
    <p:sldId id="277" r:id="rId22"/>
    <p:sldId id="278" r:id="rId23"/>
    <p:sldId id="280" r:id="rId24"/>
    <p:sldId id="281" r:id="rId25"/>
    <p:sldId id="282" r:id="rId26"/>
    <p:sldId id="283" r:id="rId27"/>
    <p:sldId id="284" r:id="rId28"/>
    <p:sldId id="285" r:id="rId29"/>
    <p:sldId id="291" r:id="rId30"/>
    <p:sldId id="286" r:id="rId31"/>
    <p:sldId id="287" r:id="rId32"/>
    <p:sldId id="288" r:id="rId33"/>
    <p:sldId id="289" r:id="rId34"/>
    <p:sldId id="290" r:id="rId35"/>
    <p:sldId id="292" r:id="rId36"/>
    <p:sldId id="293" r:id="rId37"/>
    <p:sldId id="303" r:id="rId38"/>
    <p:sldId id="304" r:id="rId39"/>
    <p:sldId id="306" r:id="rId40"/>
    <p:sldId id="308" r:id="rId41"/>
    <p:sldId id="294" r:id="rId42"/>
    <p:sldId id="296" r:id="rId43"/>
    <p:sldId id="309" r:id="rId44"/>
    <p:sldId id="29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3" autoAdjust="0"/>
    <p:restoredTop sz="92005" autoAdjust="0"/>
  </p:normalViewPr>
  <p:slideViewPr>
    <p:cSldViewPr snapToGrid="0">
      <p:cViewPr varScale="1">
        <p:scale>
          <a:sx n="85" d="100"/>
          <a:sy n="85" d="100"/>
        </p:scale>
        <p:origin x="475" y="72"/>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6593E-8D64-46AB-9C38-4F2FA94BD533}" type="datetimeFigureOut">
              <a:rPr lang="en-US" smtClean="0"/>
              <a:t>2/22/2024</a:t>
            </a:fld>
            <a:endParaRPr lang="en-US"/>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47A88C-EFE1-43A3-93AC-C87023A54D2C}" type="slidenum">
              <a:rPr lang="en-US" smtClean="0"/>
              <a:t>‹#›</a:t>
            </a:fld>
            <a:endParaRPr lang="en-US"/>
          </a:p>
        </p:txBody>
      </p:sp>
    </p:spTree>
    <p:extLst>
      <p:ext uri="{BB962C8B-B14F-4D97-AF65-F5344CB8AC3E}">
        <p14:creationId xmlns:p14="http://schemas.microsoft.com/office/powerpoint/2010/main" val="1908252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Duomenys</a:t>
            </a:r>
          </a:p>
          <a:p>
            <a:r>
              <a:rPr lang="lt-LT" dirty="0" smtClean="0"/>
              <a:t>• Neturi reikšmės ar vertės, nes jie neturi konteksto ir interpretacijos. </a:t>
            </a:r>
          </a:p>
          <a:p>
            <a:r>
              <a:rPr lang="lt-LT" dirty="0" smtClean="0"/>
              <a:t>• Atskiri, objektyvūs faktai arba stebėjimai, kurie yra neorganizuoti ir neapdoroti, ir neperteikia jokios konkrečios prasmės </a:t>
            </a:r>
          </a:p>
          <a:p>
            <a:r>
              <a:rPr lang="lt-LT" dirty="0" smtClean="0"/>
              <a:t>• Elementarus ir užfiksuotas daiktų, įvykių, veiklos ir sandorių aprašymas. </a:t>
            </a:r>
          </a:p>
          <a:p>
            <a:r>
              <a:rPr lang="lt-LT" dirty="0" smtClean="0"/>
              <a:t>• Dažnai yra didesnių fizinių sistemų elementai (pvz. prietaisų skydeliai), kurie suteikia užuominų apie tai, kokius duomenis reikia pastebėti ir kaip juos skaityti. </a:t>
            </a:r>
          </a:p>
          <a:p>
            <a:endParaRPr lang="lt-LT" dirty="0" smtClean="0"/>
          </a:p>
          <a:p>
            <a:r>
              <a:rPr lang="lt-LT" dirty="0" smtClean="0"/>
              <a:t>Informacija </a:t>
            </a:r>
          </a:p>
          <a:p>
            <a:r>
              <a:rPr lang="lt-LT" dirty="0" smtClean="0"/>
              <a:t>• Suformatuoti duomenys, kuriuos galima apibrėžti kaip tikrovės atvaizdavimą. </a:t>
            </a:r>
          </a:p>
          <a:p>
            <a:r>
              <a:rPr lang="lt-LT" dirty="0" smtClean="0"/>
              <a:t>• Duomenys, kurie suteikia pridėtinės vertės dalyko supratimui.</a:t>
            </a:r>
          </a:p>
          <a:p>
            <a:r>
              <a:rPr lang="lt-LT" dirty="0" smtClean="0"/>
              <a:t>Duomenys, kurie buvo sutvarkyti taip, kad jie turi prasmę ir vertę gavėjui. </a:t>
            </a:r>
          </a:p>
          <a:p>
            <a:r>
              <a:rPr lang="lt-LT" dirty="0" smtClean="0"/>
              <a:t>• Duomenys, apdoroti siekiant tam tikro tikslo.</a:t>
            </a:r>
          </a:p>
          <a:p>
            <a:endParaRPr lang="lt-LT" dirty="0" smtClean="0"/>
          </a:p>
          <a:p>
            <a:r>
              <a:rPr lang="lt-LT" dirty="0" smtClean="0"/>
              <a:t>Žinios</a:t>
            </a:r>
          </a:p>
          <a:p>
            <a:r>
              <a:rPr lang="lt-LT" dirty="0" smtClean="0"/>
              <a:t>• Duomenų ir informacijos derinys, prie kurio pridedama ekspertų nuomonė, įgūdžiai, ir patirtis, kad būtų gautas vertingas turtas, kuriuo galima naudotis priimant sprendimus. </a:t>
            </a:r>
          </a:p>
          <a:p>
            <a:r>
              <a:rPr lang="lt-LT" dirty="0" smtClean="0"/>
              <a:t>• Tai duomenys ir (arba) informacija, kurie buvo susisteminti ir apdoroti, siekiant perteikti supratimą, patirtį, sukauptą mokymąsi ir kompetenciją, taikomus dabartinei problemai ar veiklai. </a:t>
            </a:r>
          </a:p>
          <a:p>
            <a:r>
              <a:rPr lang="lt-LT" dirty="0" smtClean="0"/>
              <a:t>• Žinios grindžiamos informacija, kuri išgaunama iš duomenų. Nors duomenys yra daiktų savybė, žinios yra žmonių savybė, kuri juos skatina veikti tam tikru būdu. </a:t>
            </a:r>
          </a:p>
          <a:p>
            <a:r>
              <a:rPr lang="lt-LT" dirty="0" smtClean="0"/>
              <a:t>Procesai, kurių metu informacija paverčiama į žinias apibūdinami įvairiai: </a:t>
            </a:r>
          </a:p>
          <a:p>
            <a:r>
              <a:rPr lang="lt-LT" dirty="0" smtClean="0"/>
              <a:t>• daugelio informacijos šaltinių sintezė per tam tikrą laiką; </a:t>
            </a:r>
          </a:p>
          <a:p>
            <a:r>
              <a:rPr lang="lt-LT" dirty="0" smtClean="0"/>
              <a:t>• įsitikinimų struktūrizavimas; </a:t>
            </a:r>
          </a:p>
          <a:p>
            <a:r>
              <a:rPr lang="lt-LT" dirty="0" smtClean="0"/>
              <a:t>• studijos ir patirtis; </a:t>
            </a:r>
          </a:p>
          <a:p>
            <a:r>
              <a:rPr lang="lt-LT" dirty="0" smtClean="0"/>
              <a:t>• organizavimas ir apdorojimas, siekiant perteikti supratimą, patirtį, sukauptą mokymąsi ir patirtį. </a:t>
            </a:r>
          </a:p>
          <a:p>
            <a:r>
              <a:rPr lang="lt-LT" dirty="0" smtClean="0"/>
              <a:t>Žinios yra: </a:t>
            </a:r>
          </a:p>
          <a:p>
            <a:r>
              <a:rPr lang="lt-LT" dirty="0" smtClean="0"/>
              <a:t>• kontekstinės informacijos, vertybių, patirties ir taisyklių derinys; </a:t>
            </a:r>
          </a:p>
          <a:p>
            <a:r>
              <a:rPr lang="lt-LT" dirty="0" smtClean="0"/>
              <a:t>• informacija, ekspertų nuomonė, įgūdžiai ir patirtis; </a:t>
            </a:r>
          </a:p>
          <a:p>
            <a:r>
              <a:rPr lang="lt-LT" dirty="0" smtClean="0"/>
              <a:t>informacija kartu su supratimu ir gebėjimais; </a:t>
            </a:r>
          </a:p>
          <a:p>
            <a:r>
              <a:rPr lang="lt-LT" dirty="0" smtClean="0"/>
              <a:t>• suvokimas, įgūdžiai, mokymas(</a:t>
            </a:r>
            <a:r>
              <a:rPr lang="lt-LT" dirty="0" err="1" smtClean="0"/>
              <a:t>is</a:t>
            </a:r>
            <a:r>
              <a:rPr lang="lt-LT" dirty="0" smtClean="0"/>
              <a:t>), sveikas protas ir patirtis. </a:t>
            </a:r>
          </a:p>
          <a:p>
            <a:endParaRPr lang="lt-LT" dirty="0" smtClean="0"/>
          </a:p>
          <a:p>
            <a:r>
              <a:rPr lang="lt-LT" dirty="0" smtClean="0"/>
              <a:t>Išmintis (įžvalgos) </a:t>
            </a:r>
          </a:p>
          <a:p>
            <a:r>
              <a:rPr lang="lt-LT" dirty="0" smtClean="0"/>
              <a:t>• Išmintis yra labai neapčiuopiama sąvoka. Ji labiau susijusi su žmogaus intuicija, supratimu, aiškinimu ir veiksmais nei su sistemomis. </a:t>
            </a:r>
          </a:p>
          <a:p>
            <a:r>
              <a:rPr lang="lt-LT" dirty="0" smtClean="0"/>
              <a:t>• Išmintis laikoma sukauptomis žiniomis, kurios leidžia suprasti, kaip taikyti vienos srities sąvokas naujoms situacijoms ar problemoms.</a:t>
            </a:r>
          </a:p>
          <a:p>
            <a:r>
              <a:rPr lang="lt-LT" dirty="0" smtClean="0"/>
              <a:t> • Išmintis yra aukščiausias abstrakcijos lygis, pasižymintis įžvalgumu ir gebėjimu matyti už horizonto. </a:t>
            </a:r>
          </a:p>
          <a:p>
            <a:r>
              <a:rPr lang="lt-LT" dirty="0" smtClean="0"/>
              <a:t>• Tai gebėjimas kritiškai arba praktiškai elgtis bet kurioje situacijoje. </a:t>
            </a:r>
          </a:p>
          <a:p>
            <a:endParaRPr lang="lt-LT" dirty="0" smtClean="0"/>
          </a:p>
          <a:p>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4</a:t>
            </a:fld>
            <a:endParaRPr lang="en-US"/>
          </a:p>
        </p:txBody>
      </p:sp>
    </p:spTree>
    <p:extLst>
      <p:ext uri="{BB962C8B-B14F-4D97-AF65-F5344CB8AC3E}">
        <p14:creationId xmlns:p14="http://schemas.microsoft.com/office/powerpoint/2010/main" val="2165926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5</a:t>
            </a:fld>
            <a:endParaRPr lang="en-US"/>
          </a:p>
        </p:txBody>
      </p:sp>
    </p:spTree>
    <p:extLst>
      <p:ext uri="{BB962C8B-B14F-4D97-AF65-F5344CB8AC3E}">
        <p14:creationId xmlns:p14="http://schemas.microsoft.com/office/powerpoint/2010/main" val="127538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1 a</a:t>
            </a:r>
          </a:p>
          <a:p>
            <a:r>
              <a:rPr lang="lt-LT" dirty="0" smtClean="0"/>
              <a:t>2 b</a:t>
            </a:r>
          </a:p>
          <a:p>
            <a:r>
              <a:rPr lang="lt-LT" dirty="0" smtClean="0"/>
              <a:t>3 b</a:t>
            </a:r>
          </a:p>
          <a:p>
            <a:r>
              <a:rPr lang="lt-LT" dirty="0" smtClean="0"/>
              <a:t>4</a:t>
            </a:r>
            <a:r>
              <a:rPr lang="lt-LT" baseline="0" dirty="0" smtClean="0"/>
              <a:t> a</a:t>
            </a:r>
          </a:p>
          <a:p>
            <a:r>
              <a:rPr lang="lt-LT" baseline="0" dirty="0" smtClean="0"/>
              <a:t>5 d</a:t>
            </a:r>
          </a:p>
          <a:p>
            <a:r>
              <a:rPr lang="lt-LT" baseline="0" dirty="0" smtClean="0"/>
              <a:t>6 d</a:t>
            </a:r>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8</a:t>
            </a:fld>
            <a:endParaRPr lang="en-US"/>
          </a:p>
        </p:txBody>
      </p:sp>
    </p:spTree>
    <p:extLst>
      <p:ext uri="{BB962C8B-B14F-4D97-AF65-F5344CB8AC3E}">
        <p14:creationId xmlns:p14="http://schemas.microsoft.com/office/powerpoint/2010/main" val="26117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Struktūrizuoti duomenys, paprastai priskiriami kiekybiniams duomenims, yra labai gerai organizuoti ir lengvai iššifruojami mašininio mokymosi algoritmais. 1974 m. IBM sukurta struktūrizuotų užklausų kalba (SQL) yra programavimo kalba, naudojama struktūrizuotiems duomenims tvarkyti. Naudodami reliacinę (SQL) duomenų bazę, verslo naudotojai gali greitai įvesti, ieškoti ir tvarkyti struktūrizuotus duomenis.</a:t>
            </a:r>
          </a:p>
          <a:p>
            <a:r>
              <a:rPr lang="lt-LT" dirty="0" smtClean="0"/>
              <a:t>Struktūrizuoti duomenys yra kiekybiniai, labai gerai organizuoti ir lengvai analizuojami naudojant duomenų analizės programinę įrangą. Jie formatuojami į sistemas, kurios turi taisyklingą dizainą, telpa į nustatytas eilutes, stulpelius ir lenteles. Struktūrizuotų užklausų kalba (SQL) yra standartinė kalba, naudojama bendrauti su duomenų baze ir ypač naudinga tvarkant struktūrizuotus duomenis. Naudojama duomenų paieškai, pridėjimui, atnaujinimui ir pašalinimui, be kita ko, SQL palengvina struktūrizuotų duomenų tvarkymą. Pagalvokite apie viešbučio duomenų bazę, kurioje galima ieškoti svečių pagal vardą, telefono numerį, kambario numerį ir pan. Arba brūkšninius kodus, naudojamus produktams tvarkyti ir klasifikuoti gamybos, platinimo ir pardavimo vietose</a:t>
            </a:r>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22</a:t>
            </a:fld>
            <a:endParaRPr lang="en-US"/>
          </a:p>
        </p:txBody>
      </p:sp>
    </p:spTree>
    <p:extLst>
      <p:ext uri="{BB962C8B-B14F-4D97-AF65-F5344CB8AC3E}">
        <p14:creationId xmlns:p14="http://schemas.microsoft.com/office/powerpoint/2010/main" val="230547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Pusiau struktūrizuoti duomenys (pvz., JSON, CSV, XML) yra "tiltas" tarp struktūrizuotų ir nestruktūrizuotų duomenų. Jie neturi iš anksto nustatyto duomenų modelio ir yra sudėtingesni už struktūrizuotus duomenis, tačiau juos lengviau saugoti nei nestruktūrizuotus duomenis. Pusiau struktūrizuoti duomenys naudoja metaduomenis (pvz., žymas ir semantines žymes) konkrečioms duomenų savybėms nustatyti ir duomenims suskirstyti į įrašus ir iš anksto nustatytus laukus. Metaduomenys galiausiai leidžia pusiau struktūrizuotus duomenis geriau kataloguoti, ieškoti ir analizuoti nei nestruktūrizuotus duomenis. Metaduomenų naudojimo pavyzdys: internetiniame straipsnyje rodoma antraštė, ištrauka, rodomas paveikslėlis, paveikslėlio </a:t>
            </a:r>
            <a:r>
              <a:rPr lang="lt-LT" dirty="0" err="1" smtClean="0"/>
              <a:t>alt</a:t>
            </a:r>
            <a:r>
              <a:rPr lang="lt-LT" dirty="0" smtClean="0"/>
              <a:t>-tekstas, </a:t>
            </a:r>
            <a:r>
              <a:rPr lang="lt-LT" dirty="0" err="1" smtClean="0"/>
              <a:t>slug</a:t>
            </a:r>
            <a:r>
              <a:rPr lang="lt-LT" dirty="0" smtClean="0"/>
              <a:t> ir t. t., kurie padeda atskirti vieną </a:t>
            </a:r>
            <a:r>
              <a:rPr lang="lt-LT" dirty="0" err="1" smtClean="0"/>
              <a:t>žiniatinklio</a:t>
            </a:r>
            <a:r>
              <a:rPr lang="lt-LT" dirty="0" smtClean="0"/>
              <a:t> turinio dalį nuo panašių dalių.</a:t>
            </a:r>
          </a:p>
          <a:p>
            <a:r>
              <a:rPr lang="lt-LT" dirty="0" smtClean="0"/>
              <a:t>Pusiau struktūrizuoti duomenys, kuriuos sudaro daugiausia nestruktūrizuotas tekstas, tačiau juos galima laisvai suskirstyti pagal </a:t>
            </a:r>
            <a:r>
              <a:rPr lang="lt-LT" dirty="0" err="1" smtClean="0"/>
              <a:t>metažymes</a:t>
            </a:r>
            <a:r>
              <a:rPr lang="lt-LT" dirty="0" smtClean="0"/>
              <a:t>. Pavyzdys galėtų būti el. paštas, kuriame galima ieškoti pagal kategorijas Gautieji, Išsiųstieji, Juodraščiai ir t. t. arba socialinė žiniasklaida, kurią galima suskirstyti į kategorijas Draugai, Žinutės, Viešos žinutės, Privačios žinutės ir t. t. Pusiau 18 struktūrizuotus duomenis galima lengvai suskirstyti į iš anksto nustatytas kategorijas, tačiau informacija šiose kategorijose pati savaime yra nestruktūrizuota. Analizuojant el. laiškus, ketinimų klasifikavimas gali būti naudingas automatiškai skaitant verslo el. laiškus pagal kliento </a:t>
            </a:r>
            <a:r>
              <a:rPr lang="lt-LT" dirty="0" err="1" smtClean="0"/>
              <a:t>ketinimus</a:t>
            </a:r>
            <a:r>
              <a:rPr lang="lt-LT" dirty="0" smtClean="0"/>
              <a:t>, kad būtų galima pasakyti, ar jis į užklausą atsako tikrai susidomėjęs, ar ne </a:t>
            </a:r>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23</a:t>
            </a:fld>
            <a:endParaRPr lang="en-US"/>
          </a:p>
        </p:txBody>
      </p:sp>
    </p:spTree>
    <p:extLst>
      <p:ext uri="{BB962C8B-B14F-4D97-AF65-F5344CB8AC3E}">
        <p14:creationId xmlns:p14="http://schemas.microsoft.com/office/powerpoint/2010/main" val="372652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Nestruktūrizuotų duomenų, paprastai priskiriamų prie kokybinių duomenų, negalima apdoroti ir analizuoti įprastinėmis duomenų analizės priemonėmis ir metodais. Kadangi nestruktūrizuoti duomenys neturi iš anksto nustatyto duomenų modelio, juos geriausia tvarkyti nereliacinėse (</a:t>
            </a:r>
            <a:r>
              <a:rPr lang="lt-LT" dirty="0" err="1" smtClean="0"/>
              <a:t>NoSQL</a:t>
            </a:r>
            <a:r>
              <a:rPr lang="lt-LT" dirty="0" smtClean="0"/>
              <a:t>) duomenų bazėse. Kitas būdas tvarkyti nestruktūrizuotus duomenis – naudoti duomenų ežerus, kad jie būtų išsaugoti neapdoroti. Nestruktūrizuotų duomenų svarba sparčiai didėja. Naujausios prognozės rodo, kad nestruktūrizuoti duomenys sudaro daugiau kaip 80 % visų įmonės duomenų, o 95 % įmonių teikia pirmenybę nestruktūrizuotų duomenų valdymui</a:t>
            </a:r>
          </a:p>
          <a:p>
            <a:r>
              <a:rPr lang="lt-LT" dirty="0" smtClean="0"/>
              <a:t>Nestruktūrizuoti duomenys – tai informacija, kuri neturi nustatytos struktūros ir netelpa į apibrėžtą sistemą. Nestruktūrizuotų duomenų pavyzdžiai yra garso ir vaizdo įrašai, vaizdai ir įvairūs tekstai: ataskaitos, el. laiškai, įrašai socialiniuose tinkluose ir kt. Rasti įžvalgų nestruktūrizuotuose duomenyse nėra lengva, tačiau tinkamai išanalizuoti tekstiniai duomenys gali būti labai vertingi siekiant išgauti kokybinius rezultatus, pavyzdžiui, klientų nuomones, arba organizuoti verslo duomenis, pavyzdžiui, klientų aptarnavimo bilietus, pagal atskiras kategorijas, kad juos būtų galima nukreipti tinkamam darbuotoju</a:t>
            </a:r>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24</a:t>
            </a:fld>
            <a:endParaRPr lang="en-US"/>
          </a:p>
        </p:txBody>
      </p:sp>
    </p:spTree>
    <p:extLst>
      <p:ext uri="{BB962C8B-B14F-4D97-AF65-F5344CB8AC3E}">
        <p14:creationId xmlns:p14="http://schemas.microsoft.com/office/powerpoint/2010/main" val="3788419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26</a:t>
            </a:fld>
            <a:endParaRPr lang="en-US"/>
          </a:p>
        </p:txBody>
      </p:sp>
    </p:spTree>
    <p:extLst>
      <p:ext uri="{BB962C8B-B14F-4D97-AF65-F5344CB8AC3E}">
        <p14:creationId xmlns:p14="http://schemas.microsoft.com/office/powerpoint/2010/main" val="1595349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err="1" smtClean="0"/>
              <a:t>cbc</a:t>
            </a:r>
            <a:endParaRPr lang="en-US" dirty="0"/>
          </a:p>
        </p:txBody>
      </p:sp>
      <p:sp>
        <p:nvSpPr>
          <p:cNvPr id="4" name="Skaidrės numerio vietos rezervavimo ženklas 3"/>
          <p:cNvSpPr>
            <a:spLocks noGrp="1"/>
          </p:cNvSpPr>
          <p:nvPr>
            <p:ph type="sldNum" sz="quarter" idx="10"/>
          </p:nvPr>
        </p:nvSpPr>
        <p:spPr/>
        <p:txBody>
          <a:bodyPr/>
          <a:lstStyle/>
          <a:p>
            <a:fld id="{2747A88C-EFE1-43A3-93AC-C87023A54D2C}" type="slidenum">
              <a:rPr lang="en-US" smtClean="0"/>
              <a:t>35</a:t>
            </a:fld>
            <a:endParaRPr lang="en-US"/>
          </a:p>
        </p:txBody>
      </p:sp>
    </p:spTree>
    <p:extLst>
      <p:ext uri="{BB962C8B-B14F-4D97-AF65-F5344CB8AC3E}">
        <p14:creationId xmlns:p14="http://schemas.microsoft.com/office/powerpoint/2010/main" val="545639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Spustelėkite norėdami redaguoti šablono paantraštės stilių</a:t>
            </a:r>
            <a:endParaRPr lang="en-US"/>
          </a:p>
        </p:txBody>
      </p:sp>
      <p:sp>
        <p:nvSpPr>
          <p:cNvPr id="4" name="Datos vietos rezervavimo ženklas 3"/>
          <p:cNvSpPr>
            <a:spLocks noGrp="1"/>
          </p:cNvSpPr>
          <p:nvPr>
            <p:ph type="dt" sz="half" idx="10"/>
          </p:nvPr>
        </p:nvSpPr>
        <p:spPr/>
        <p:txBody>
          <a:body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2203564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Turinio vietos rezervavimo ženklas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Datos vietos rezervavimo ženklas 3"/>
          <p:cNvSpPr>
            <a:spLocks noGrp="1"/>
          </p:cNvSpPr>
          <p:nvPr>
            <p:ph type="dt" sz="half" idx="10"/>
          </p:nvPr>
        </p:nvSpPr>
        <p:spPr/>
        <p:txBody>
          <a:body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101491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Redaguoti šablono teksto stilius</a:t>
            </a:r>
          </a:p>
        </p:txBody>
      </p:sp>
      <p:sp>
        <p:nvSpPr>
          <p:cNvPr id="4" name="Datos vietos rezervavimo ženklas 3"/>
          <p:cNvSpPr>
            <a:spLocks noGrp="1"/>
          </p:cNvSpPr>
          <p:nvPr>
            <p:ph type="dt" sz="half" idx="10"/>
          </p:nvPr>
        </p:nvSpPr>
        <p:spPr/>
        <p:txBody>
          <a:body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2589052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5" name="Datos vietos rezervavimo ženklas 4"/>
          <p:cNvSpPr>
            <a:spLocks noGrp="1"/>
          </p:cNvSpPr>
          <p:nvPr>
            <p:ph type="dt" sz="half" idx="10"/>
          </p:nvPr>
        </p:nvSpPr>
        <p:spPr/>
        <p:txBody>
          <a:bodyPr/>
          <a:lstStyle/>
          <a:p>
            <a:fld id="{8AD1A8A1-A844-484A-99B0-0094D1644BF1}" type="datetimeFigureOut">
              <a:rPr lang="en-US" smtClean="0"/>
              <a:t>2/22/2024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1667362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7" name="Datos vietos rezervavimo ženklas 6"/>
          <p:cNvSpPr>
            <a:spLocks noGrp="1"/>
          </p:cNvSpPr>
          <p:nvPr>
            <p:ph type="dt" sz="half" idx="10"/>
          </p:nvPr>
        </p:nvSpPr>
        <p:spPr/>
        <p:txBody>
          <a:bodyPr/>
          <a:lstStyle/>
          <a:p>
            <a:fld id="{8AD1A8A1-A844-484A-99B0-0094D1644BF1}" type="datetimeFigureOut">
              <a:rPr lang="en-US" smtClean="0"/>
              <a:t>2/22/2024</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282755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Datos vietos rezervavimo ženklas 2"/>
          <p:cNvSpPr>
            <a:spLocks noGrp="1"/>
          </p:cNvSpPr>
          <p:nvPr>
            <p:ph type="dt" sz="half" idx="10"/>
          </p:nvPr>
        </p:nvSpPr>
        <p:spPr/>
        <p:txBody>
          <a:bodyPr/>
          <a:lstStyle/>
          <a:p>
            <a:fld id="{8AD1A8A1-A844-484A-99B0-0094D1644BF1}" type="datetimeFigureOut">
              <a:rPr lang="en-US" smtClean="0"/>
              <a:t>2/22/2024</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1309675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8AD1A8A1-A844-484A-99B0-0094D1644BF1}" type="datetimeFigureOut">
              <a:rPr lang="en-US" smtClean="0"/>
              <a:t>2/22/2024</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372922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8AD1A8A1-A844-484A-99B0-0094D1644BF1}" type="datetimeFigureOut">
              <a:rPr lang="en-US" smtClean="0"/>
              <a:t>2/22/2024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250481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8AD1A8A1-A844-484A-99B0-0094D1644BF1}" type="datetimeFigureOut">
              <a:rPr lang="en-US" smtClean="0"/>
              <a:t>2/22/2024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2523976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Datos vietos rezervavimo ženklas 3"/>
          <p:cNvSpPr>
            <a:spLocks noGrp="1"/>
          </p:cNvSpPr>
          <p:nvPr>
            <p:ph type="dt" sz="half" idx="10"/>
          </p:nvPr>
        </p:nvSpPr>
        <p:spPr/>
        <p:txBody>
          <a:body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3289879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Datos vietos rezervavimo ženklas 3"/>
          <p:cNvSpPr>
            <a:spLocks noGrp="1"/>
          </p:cNvSpPr>
          <p:nvPr>
            <p:ph type="dt" sz="half" idx="10"/>
          </p:nvPr>
        </p:nvSpPr>
        <p:spPr/>
        <p:txBody>
          <a:body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F06B3187-5193-4D64-BD5A-D6CD1CF600D9}" type="slidenum">
              <a:rPr lang="en-US" smtClean="0"/>
              <a:t>‹#›</a:t>
            </a:fld>
            <a:endParaRPr lang="en-US"/>
          </a:p>
        </p:txBody>
      </p:sp>
    </p:spTree>
    <p:extLst>
      <p:ext uri="{BB962C8B-B14F-4D97-AF65-F5344CB8AC3E}">
        <p14:creationId xmlns:p14="http://schemas.microsoft.com/office/powerpoint/2010/main" val="1482927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D1A8A1-A844-484A-99B0-0094D1644BF1}" type="datetimeFigureOut">
              <a:rPr lang="en-US" smtClean="0"/>
              <a:t>2/22/2024</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B3187-5193-4D64-BD5A-D6CD1CF600D9}" type="slidenum">
              <a:rPr lang="en-US" smtClean="0"/>
              <a:t>‹#›</a:t>
            </a:fld>
            <a:endParaRPr lang="en-US"/>
          </a:p>
        </p:txBody>
      </p:sp>
    </p:spTree>
    <p:extLst>
      <p:ext uri="{BB962C8B-B14F-4D97-AF65-F5344CB8AC3E}">
        <p14:creationId xmlns:p14="http://schemas.microsoft.com/office/powerpoint/2010/main" val="283581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mentimeter.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476866" y="414778"/>
            <a:ext cx="9144000" cy="832751"/>
          </a:xfrm>
        </p:spPr>
        <p:txBody>
          <a:bodyPr>
            <a:noAutofit/>
          </a:bodyPr>
          <a:lstStyle/>
          <a:p>
            <a:r>
              <a:rPr lang="lt-LT" sz="6600" dirty="0" smtClean="0">
                <a:solidFill>
                  <a:srgbClr val="00B0F0"/>
                </a:solidFill>
                <a:effectLst>
                  <a:outerShdw blurRad="38100" dist="38100" dir="2700000" algn="tl">
                    <a:srgbClr val="000000">
                      <a:alpha val="43137"/>
                    </a:srgbClr>
                  </a:outerShdw>
                </a:effectLst>
              </a:rPr>
              <a:t>Duomenų </a:t>
            </a:r>
            <a:r>
              <a:rPr lang="lt-LT" sz="6600" dirty="0" err="1" smtClean="0">
                <a:solidFill>
                  <a:srgbClr val="00B0F0"/>
                </a:solidFill>
                <a:effectLst>
                  <a:outerShdw blurRad="38100" dist="38100" dir="2700000" algn="tl">
                    <a:srgbClr val="000000">
                      <a:alpha val="43137"/>
                    </a:srgbClr>
                  </a:outerShdw>
                </a:effectLst>
              </a:rPr>
              <a:t>tyrybos</a:t>
            </a:r>
            <a:r>
              <a:rPr lang="lt-LT" sz="6600" dirty="0" smtClean="0">
                <a:solidFill>
                  <a:srgbClr val="00B0F0"/>
                </a:solidFill>
                <a:effectLst>
                  <a:outerShdw blurRad="38100" dist="38100" dir="2700000" algn="tl">
                    <a:srgbClr val="000000">
                      <a:alpha val="43137"/>
                    </a:srgbClr>
                  </a:outerShdw>
                </a:effectLst>
              </a:rPr>
              <a:t> teorija</a:t>
            </a:r>
            <a:endParaRPr lang="en-US" sz="6600" dirty="0">
              <a:solidFill>
                <a:srgbClr val="00B0F0"/>
              </a:solidFill>
              <a:effectLst>
                <a:outerShdw blurRad="38100" dist="38100" dir="2700000" algn="tl">
                  <a:srgbClr val="000000">
                    <a:alpha val="43137"/>
                  </a:srgbClr>
                </a:outerShdw>
              </a:effectLst>
            </a:endParaRPr>
          </a:p>
        </p:txBody>
      </p:sp>
      <p:pic>
        <p:nvPicPr>
          <p:cNvPr id="5" name="Paveikslėlis 4"/>
          <p:cNvPicPr>
            <a:picLocks noChangeAspect="1"/>
          </p:cNvPicPr>
          <p:nvPr/>
        </p:nvPicPr>
        <p:blipFill rotWithShape="1">
          <a:blip r:embed="rId2"/>
          <a:srcRect l="30167" t="35185" r="28000" b="9555"/>
          <a:stretch/>
        </p:blipFill>
        <p:spPr>
          <a:xfrm>
            <a:off x="3412346" y="1798320"/>
            <a:ext cx="5273040" cy="3918016"/>
          </a:xfrm>
          <a:prstGeom prst="rect">
            <a:avLst/>
          </a:prstGeom>
        </p:spPr>
      </p:pic>
    </p:spTree>
    <p:extLst>
      <p:ext uri="{BB962C8B-B14F-4D97-AF65-F5344CB8AC3E}">
        <p14:creationId xmlns:p14="http://schemas.microsoft.com/office/powerpoint/2010/main" val="331568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Kas yra duomenys? </a:t>
            </a:r>
            <a:endParaRPr lang="en-US" dirty="0"/>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dirty="0" smtClean="0"/>
              <a:t>Kasdieniame gyvenime mus nuolat supa duomenys. Tekstas, kurį dabar skaitote, yra duomenys. Jūsų draugų telefonų numerių sąrašas išmaniajame telefone yra duomenys, taip pat ir laikrodžio rodomas dabartinis laikas. Duomenimis operuojame skaičiuodami turimus pinigus arba rašydami laiškus draugams. </a:t>
            </a:r>
          </a:p>
          <a:p>
            <a:pPr marL="0" indent="0">
              <a:buNone/>
            </a:pPr>
            <a:r>
              <a:rPr lang="lt-LT" dirty="0" smtClean="0"/>
              <a:t>Sukūrus kompiuterius duomenys tapo daug svarbesni. Pagrindinis kompiuterių vaidmuo – atlikti skaičiavimus, tačiau jiems reikia duomenų, kuriais jie galėtų operuoti. Todėl turime suprasti, kaip kompiuteriai saugo ir apdoroja duomenis. </a:t>
            </a:r>
          </a:p>
          <a:p>
            <a:pPr marL="0" indent="0">
              <a:buNone/>
            </a:pPr>
            <a:r>
              <a:rPr lang="lt-LT" dirty="0" smtClean="0"/>
              <a:t>Atsiradus internetui, kompiuterių, kaip duomenų tvarkymo įrenginių, vaidmuo padidėjo. Pagalvojus, dabar kompiuterius vis dažniau naudojame duomenims apdoroti ir bendrauti, o ne faktiniams skaičiavimams atlikti. Kai rašome elektroninį laišką draugui arba ieškome informacijos internete - iš esmės kuriame, saugome, perduodame ir tvarkome duomenis. </a:t>
            </a:r>
            <a:endParaRPr lang="en-US" dirty="0"/>
          </a:p>
        </p:txBody>
      </p:sp>
    </p:spTree>
    <p:extLst>
      <p:ext uri="{BB962C8B-B14F-4D97-AF65-F5344CB8AC3E}">
        <p14:creationId xmlns:p14="http://schemas.microsoft.com/office/powerpoint/2010/main" val="2745477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informacijos ir žinių sąryšiai </a:t>
            </a:r>
            <a:endParaRPr lang="en-US" dirty="0"/>
          </a:p>
        </p:txBody>
      </p:sp>
      <p:sp>
        <p:nvSpPr>
          <p:cNvPr id="3" name="Turinio vietos rezervavimo ženklas 2"/>
          <p:cNvSpPr>
            <a:spLocks noGrp="1"/>
          </p:cNvSpPr>
          <p:nvPr>
            <p:ph idx="1"/>
          </p:nvPr>
        </p:nvSpPr>
        <p:spPr/>
        <p:txBody>
          <a:bodyPr>
            <a:normAutofit fontScale="92500" lnSpcReduction="20000"/>
          </a:bodyPr>
          <a:lstStyle/>
          <a:p>
            <a:pPr marL="0" indent="0">
              <a:buNone/>
            </a:pPr>
            <a:r>
              <a:rPr lang="lt-LT" b="1" dirty="0" smtClean="0"/>
              <a:t>Duomenys</a:t>
            </a:r>
            <a:r>
              <a:rPr lang="lt-LT" dirty="0" smtClean="0"/>
              <a:t> yra žaliava, iš kurios galima gauti informacijos ir žinių. Įsivaizduokite duomenis kaip vietoves, vaizdus, aprašymus, atsiliepimus ir kainas, kurie sudaro informacijos, galinčios padėti planuoti, pavyzdžiui, atostogas, pagrindą. </a:t>
            </a:r>
            <a:endParaRPr lang="lt-LT" dirty="0"/>
          </a:p>
          <a:p>
            <a:pPr marL="0" indent="0">
              <a:buNone/>
            </a:pPr>
            <a:r>
              <a:rPr lang="lt-LT" dirty="0" smtClean="0"/>
              <a:t>Duomenys tampa </a:t>
            </a:r>
            <a:r>
              <a:rPr lang="lt-LT" b="1" dirty="0" smtClean="0"/>
              <a:t>informacija</a:t>
            </a:r>
            <a:r>
              <a:rPr lang="lt-LT" dirty="0" smtClean="0"/>
              <a:t>, kai jiems suteikiamas kontekstas. Remiantis ankstesniu pavyzdžiu, vietos, vaizdai, aprašymai ir kainos – visa tai gali padėti pateikti informaciją, susijusią su turistų lankomomis vietomis. Duomenų rinkimas ir pateikimas padeda formuoti informaciją. </a:t>
            </a:r>
          </a:p>
          <a:p>
            <a:pPr marL="0" indent="0">
              <a:buNone/>
            </a:pPr>
            <a:r>
              <a:rPr lang="lt-LT" b="1" dirty="0" smtClean="0"/>
              <a:t>Žinios</a:t>
            </a:r>
            <a:r>
              <a:rPr lang="lt-LT" dirty="0" smtClean="0"/>
              <a:t> yra tai, kas gaunama iš informacijos ir pritaikoma jūsų poreikiams. Žinių kaupimas – tai procesas, kurio metu informacija paverčiama </a:t>
            </a:r>
            <a:r>
              <a:rPr lang="lt-LT" dirty="0" err="1" smtClean="0"/>
              <a:t>pasirinkimais</a:t>
            </a:r>
            <a:r>
              <a:rPr lang="lt-LT" dirty="0" smtClean="0"/>
              <a:t>. Remdamiesi ankstesniu pavyzdžiu, žinodami, kad niekas iš jūsų šeimos narių nemėgsta pramogų parkų, galėsite nuspręsti, kurių vietų atostogų metu vengti ir kurios labiau tiktų jūsų šeimai.</a:t>
            </a:r>
            <a:endParaRPr lang="en-US" dirty="0"/>
          </a:p>
        </p:txBody>
      </p:sp>
    </p:spTree>
    <p:extLst>
      <p:ext uri="{BB962C8B-B14F-4D97-AF65-F5344CB8AC3E}">
        <p14:creationId xmlns:p14="http://schemas.microsoft.com/office/powerpoint/2010/main" val="1886598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rotWithShape="1">
          <a:blip r:embed="rId3"/>
          <a:srcRect l="22743" t="26889" r="24500" b="24832"/>
          <a:stretch/>
        </p:blipFill>
        <p:spPr>
          <a:xfrm>
            <a:off x="5412062" y="2935849"/>
            <a:ext cx="6779938" cy="3489960"/>
          </a:xfrm>
          <a:prstGeom prst="rect">
            <a:avLst/>
          </a:prstGeom>
        </p:spPr>
      </p:pic>
      <p:pic>
        <p:nvPicPr>
          <p:cNvPr id="5" name="Paveikslėlis 4"/>
          <p:cNvPicPr>
            <a:picLocks noChangeAspect="1"/>
          </p:cNvPicPr>
          <p:nvPr/>
        </p:nvPicPr>
        <p:blipFill rotWithShape="1">
          <a:blip r:embed="rId4"/>
          <a:srcRect l="30547" t="42526" r="25997" b="18000"/>
          <a:stretch/>
        </p:blipFill>
        <p:spPr>
          <a:xfrm>
            <a:off x="649447" y="1690688"/>
            <a:ext cx="6060332" cy="3096612"/>
          </a:xfrm>
          <a:prstGeom prst="rect">
            <a:avLst/>
          </a:prstGeom>
        </p:spPr>
      </p:pic>
      <p:sp>
        <p:nvSpPr>
          <p:cNvPr id="6" name="Pavadinimas 5"/>
          <p:cNvSpPr>
            <a:spLocks noGrp="1"/>
          </p:cNvSpPr>
          <p:nvPr>
            <p:ph type="title"/>
          </p:nvPr>
        </p:nvSpPr>
        <p:spPr/>
        <p:txBody>
          <a:bodyPr/>
          <a:lstStyle/>
          <a:p>
            <a:pPr algn="ctr"/>
            <a:r>
              <a:rPr lang="lt-LT" dirty="0" smtClean="0"/>
              <a:t>DIKW piramidė</a:t>
            </a:r>
            <a:endParaRPr lang="en-US" dirty="0"/>
          </a:p>
        </p:txBody>
      </p:sp>
    </p:spTree>
    <p:extLst>
      <p:ext uri="{BB962C8B-B14F-4D97-AF65-F5344CB8AC3E}">
        <p14:creationId xmlns:p14="http://schemas.microsoft.com/office/powerpoint/2010/main" val="955581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041505" y="1517920"/>
            <a:ext cx="10256520" cy="4524315"/>
          </a:xfrm>
          <a:prstGeom prst="rect">
            <a:avLst/>
          </a:prstGeom>
        </p:spPr>
        <p:txBody>
          <a:bodyPr wrap="square">
            <a:spAutoFit/>
          </a:bodyPr>
          <a:lstStyle/>
          <a:p>
            <a:pPr algn="just"/>
            <a:r>
              <a:rPr lang="lt-LT" sz="2400" b="1" dirty="0" smtClean="0"/>
              <a:t>Duomenys</a:t>
            </a:r>
            <a:r>
              <a:rPr lang="lt-LT" sz="2400" dirty="0" smtClean="0"/>
              <a:t> – tai neapdorotos vertės (skaitinės, tekstinės ir pan.), gautos taikant įvairius duomenų gavimo metodus.</a:t>
            </a:r>
          </a:p>
          <a:p>
            <a:pPr algn="just"/>
            <a:endParaRPr lang="lt-LT" sz="2400" b="1" dirty="0"/>
          </a:p>
          <a:p>
            <a:pPr algn="just"/>
            <a:r>
              <a:rPr lang="lt-LT" sz="2400" b="1" dirty="0" smtClean="0"/>
              <a:t>Informacija</a:t>
            </a:r>
            <a:r>
              <a:rPr lang="lt-LT" sz="2400" dirty="0" smtClean="0"/>
              <a:t> sukuriama, kai duomenys apdorojami, organizuojami arba struktūrizuojami, siekiant suteikti kontekstą ir prasmę. Informacija iš esmės yra apdoroti duomenys.</a:t>
            </a:r>
          </a:p>
          <a:p>
            <a:pPr algn="just"/>
            <a:endParaRPr lang="lt-LT" sz="2400" dirty="0" smtClean="0"/>
          </a:p>
          <a:p>
            <a:pPr algn="just"/>
            <a:r>
              <a:rPr lang="lt-LT" sz="2400" b="1" dirty="0" smtClean="0"/>
              <a:t>Žinios</a:t>
            </a:r>
            <a:r>
              <a:rPr lang="lt-LT" sz="2400" dirty="0" smtClean="0"/>
              <a:t> yra tai, ką mes žinome. Kiekvieno žmogaus žinios yra unikalios, tai yra sukaupta ankstesnė patirtis ir įžvalgos, kuriomis remdamiesi aiškiname informaciją ir suteikiame jai prasmę. Kad žinios virstų veiksmais, asmuo turi turėti įgaliojimus ir gebėjimus priimti ir įgyvendinti sprendimą. Žinios (ir įgaliojimai) reikalingos tam, kad būtų gauta informacija, kuri gali </a:t>
            </a:r>
            <a:r>
              <a:rPr lang="lt-LT" sz="2000" dirty="0" smtClean="0"/>
              <a:t>turėti poveikį.</a:t>
            </a:r>
            <a:endParaRPr lang="en-US" sz="2000" dirty="0"/>
          </a:p>
        </p:txBody>
      </p:sp>
      <p:sp>
        <p:nvSpPr>
          <p:cNvPr id="3" name="Pavadinimas 2"/>
          <p:cNvSpPr>
            <a:spLocks noGrp="1"/>
          </p:cNvSpPr>
          <p:nvPr>
            <p:ph type="title"/>
          </p:nvPr>
        </p:nvSpPr>
        <p:spPr/>
        <p:txBody>
          <a:bodyPr/>
          <a:lstStyle/>
          <a:p>
            <a:pPr algn="ctr"/>
            <a:r>
              <a:rPr lang="lt-LT" dirty="0" smtClean="0"/>
              <a:t>Duomenys – Informacija - Žinios</a:t>
            </a:r>
            <a:endParaRPr lang="en-US" dirty="0"/>
          </a:p>
        </p:txBody>
      </p:sp>
    </p:spTree>
    <p:extLst>
      <p:ext uri="{BB962C8B-B14F-4D97-AF65-F5344CB8AC3E}">
        <p14:creationId xmlns:p14="http://schemas.microsoft.com/office/powerpoint/2010/main" val="1160472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rotWithShape="1">
          <a:blip r:embed="rId2"/>
          <a:srcRect l="25897" t="42876" r="21282" b="32868"/>
          <a:stretch/>
        </p:blipFill>
        <p:spPr>
          <a:xfrm>
            <a:off x="374243" y="916781"/>
            <a:ext cx="11641318" cy="3006970"/>
          </a:xfrm>
          <a:prstGeom prst="rect">
            <a:avLst/>
          </a:prstGeom>
        </p:spPr>
      </p:pic>
    </p:spTree>
    <p:extLst>
      <p:ext uri="{BB962C8B-B14F-4D97-AF65-F5344CB8AC3E}">
        <p14:creationId xmlns:p14="http://schemas.microsoft.com/office/powerpoint/2010/main" val="349290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339365" y="1266197"/>
            <a:ext cx="11402565" cy="5693866"/>
          </a:xfrm>
          <a:prstGeom prst="rect">
            <a:avLst/>
          </a:prstGeom>
        </p:spPr>
        <p:txBody>
          <a:bodyPr wrap="square">
            <a:spAutoFit/>
          </a:bodyPr>
          <a:lstStyle/>
          <a:p>
            <a:r>
              <a:rPr lang="lt-LT" sz="2800" dirty="0" smtClean="0"/>
              <a:t> • Duomenys: Oro temperatūra yra 25 laipsniai. Informacija: Šiandien yra karšta diena. Žinios: Per karštas oras gali sukelti dehidrataciją ir kitus sveikatos sutrikimus. </a:t>
            </a:r>
          </a:p>
          <a:p>
            <a:r>
              <a:rPr lang="lt-LT" sz="2800" dirty="0" smtClean="0"/>
              <a:t>• Duomenys: 60% žmonių, gyvenančių miesto centre, naudojasi viešuoju transportu. Informacija: Miesto centro gyventojai labiau linkę naudoti viešąjį transportą nei kitos vietos gyventojai. Žinios: Viešojo transporto sistema miesto centre yra gerai išvystyta, o tai rodo, kad galima sumažinti privačių transporto priemonių naudojimą ir šiltnamio efektą. </a:t>
            </a:r>
          </a:p>
          <a:p>
            <a:r>
              <a:rPr lang="lt-LT" sz="2800" dirty="0" smtClean="0"/>
              <a:t>• Duomenys: Statistika rodo, kad 70% vaikų turi savo mobilųjį telefoną. Informacija: Daugelis vaikų turi mobilųjį telefoną. Žinios: Vaikų elgesys ir poreikiai pasikeitė, o tai reiškia, kad reikia atnaujinti mokyklų technologijų planus ir svarbu padidinti interneto saugumą, kad apsaugotume vaikus nuo įvairių pavojų. </a:t>
            </a:r>
          </a:p>
        </p:txBody>
      </p:sp>
      <p:sp>
        <p:nvSpPr>
          <p:cNvPr id="5" name="Pavadinimas 4"/>
          <p:cNvSpPr>
            <a:spLocks noGrp="1"/>
          </p:cNvSpPr>
          <p:nvPr>
            <p:ph type="title"/>
          </p:nvPr>
        </p:nvSpPr>
        <p:spPr>
          <a:xfrm>
            <a:off x="424206" y="365126"/>
            <a:ext cx="10929594" cy="901072"/>
          </a:xfrm>
        </p:spPr>
        <p:txBody>
          <a:bodyPr>
            <a:normAutofit fontScale="90000"/>
          </a:bodyPr>
          <a:lstStyle/>
          <a:p>
            <a:pPr algn="ctr"/>
            <a:r>
              <a:rPr lang="lt-LT" dirty="0"/>
              <a:t>Pavyzdžiai, kuriuose duomenys susiejami su informacija ir žiniomis</a:t>
            </a:r>
            <a:br>
              <a:rPr lang="lt-LT" dirty="0"/>
            </a:br>
            <a:endParaRPr lang="en-US" dirty="0"/>
          </a:p>
        </p:txBody>
      </p:sp>
    </p:spTree>
    <p:extLst>
      <p:ext uri="{BB962C8B-B14F-4D97-AF65-F5344CB8AC3E}">
        <p14:creationId xmlns:p14="http://schemas.microsoft.com/office/powerpoint/2010/main" val="1199479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483287"/>
          </a:xfrm>
        </p:spPr>
        <p:txBody>
          <a:bodyPr>
            <a:normAutofit fontScale="90000"/>
          </a:bodyPr>
          <a:lstStyle/>
          <a:p>
            <a:pPr algn="ctr"/>
            <a:r>
              <a:rPr lang="lt-LT" b="1" dirty="0" smtClean="0">
                <a:solidFill>
                  <a:srgbClr val="FF0000"/>
                </a:solidFill>
              </a:rPr>
              <a:t>1 Testas</a:t>
            </a:r>
            <a:endParaRPr lang="en-US" b="1" dirty="0">
              <a:solidFill>
                <a:srgbClr val="FF0000"/>
              </a:solidFill>
            </a:endParaRPr>
          </a:p>
        </p:txBody>
      </p:sp>
      <p:sp>
        <p:nvSpPr>
          <p:cNvPr id="3" name="Turinio vietos rezervavimo ženklas 2"/>
          <p:cNvSpPr>
            <a:spLocks noGrp="1"/>
          </p:cNvSpPr>
          <p:nvPr>
            <p:ph idx="1"/>
          </p:nvPr>
        </p:nvSpPr>
        <p:spPr>
          <a:xfrm>
            <a:off x="838200" y="952107"/>
            <a:ext cx="10515600" cy="5224856"/>
          </a:xfrm>
        </p:spPr>
        <p:txBody>
          <a:bodyPr>
            <a:normAutofit fontScale="77500" lnSpcReduction="20000"/>
          </a:bodyPr>
          <a:lstStyle/>
          <a:p>
            <a:pPr marL="514350" indent="-514350">
              <a:buAutoNum type="arabicPeriod"/>
            </a:pPr>
            <a:r>
              <a:rPr lang="lt-LT" dirty="0" smtClean="0"/>
              <a:t>_____________ gali būti paveikslėliai, skaičiai, tekstas be konteksto </a:t>
            </a:r>
          </a:p>
          <a:p>
            <a:pPr marL="0" indent="0">
              <a:buNone/>
            </a:pPr>
            <a:r>
              <a:rPr lang="lt-LT" dirty="0" smtClean="0"/>
              <a:t>	A) Duomenys B) Informacija C) Žinios D) Išmintis (</a:t>
            </a:r>
            <a:r>
              <a:rPr lang="lt-LT" dirty="0" err="1" smtClean="0"/>
              <a:t>wisdom</a:t>
            </a:r>
            <a:r>
              <a:rPr lang="lt-LT" dirty="0" smtClean="0"/>
              <a:t>) </a:t>
            </a:r>
          </a:p>
          <a:p>
            <a:pPr marL="0" indent="0">
              <a:buNone/>
            </a:pPr>
            <a:r>
              <a:rPr lang="lt-LT" dirty="0" smtClean="0"/>
              <a:t>2. Kai duomenys tampa reikšmingais gavėjui, tai vadinama ___________________ </a:t>
            </a:r>
          </a:p>
          <a:p>
            <a:pPr marL="0" indent="0">
              <a:buNone/>
            </a:pPr>
            <a:r>
              <a:rPr lang="lt-LT" dirty="0" smtClean="0"/>
              <a:t>	A) Duomenų rinkiniu B) Informacija C) Žiniomis D) Tinkamo atsakymo nėra </a:t>
            </a:r>
          </a:p>
          <a:p>
            <a:pPr marL="0" indent="0">
              <a:buNone/>
            </a:pPr>
            <a:r>
              <a:rPr lang="lt-LT" dirty="0" smtClean="0"/>
              <a:t>3. Kuris iš žemiau pateiktų teiginių yra teisingas? </a:t>
            </a:r>
          </a:p>
          <a:p>
            <a:pPr marL="0" indent="0">
              <a:buNone/>
            </a:pPr>
            <a:r>
              <a:rPr lang="lt-LT" dirty="0" smtClean="0"/>
              <a:t>	A) Informacija yra duomenų dalis B) Duomenys yra informacijos dalis </a:t>
            </a:r>
          </a:p>
          <a:p>
            <a:pPr marL="0" indent="0">
              <a:buNone/>
            </a:pPr>
            <a:r>
              <a:rPr lang="lt-LT" dirty="0"/>
              <a:t>	</a:t>
            </a:r>
            <a:r>
              <a:rPr lang="lt-LT" dirty="0" smtClean="0"/>
              <a:t>C) Duomenys ir informacija yra priešingos prigimties. D) Tinkamo atsakymo nėra. </a:t>
            </a:r>
          </a:p>
          <a:p>
            <a:pPr marL="0" indent="0">
              <a:buNone/>
            </a:pPr>
            <a:r>
              <a:rPr lang="lt-LT" dirty="0" smtClean="0"/>
              <a:t>4. Ar teisingas teiginys: „Kad duomenys būtų naudingi, jie turi virsti informacija“? </a:t>
            </a:r>
          </a:p>
          <a:p>
            <a:pPr marL="0" indent="0">
              <a:buNone/>
            </a:pPr>
            <a:r>
              <a:rPr lang="lt-LT" dirty="0" smtClean="0"/>
              <a:t>	A)Taip B) Ne </a:t>
            </a:r>
          </a:p>
          <a:p>
            <a:pPr marL="0" indent="0">
              <a:buNone/>
            </a:pPr>
            <a:r>
              <a:rPr lang="lt-LT" dirty="0" smtClean="0"/>
              <a:t>5. Kuriuos iš žemiau išvardintų pavyzdžių galima laikyti duomenimis? </a:t>
            </a:r>
          </a:p>
          <a:p>
            <a:pPr marL="0" indent="0">
              <a:buNone/>
            </a:pPr>
            <a:r>
              <a:rPr lang="lt-LT" dirty="0" smtClean="0"/>
              <a:t>	A) Datos B) Kainos C) Išlaidos D) Visi išvardinti pavyzdžiai yra duomenys </a:t>
            </a:r>
          </a:p>
          <a:p>
            <a:pPr marL="0" indent="0">
              <a:buNone/>
            </a:pPr>
            <a:r>
              <a:rPr lang="lt-LT" dirty="0" smtClean="0"/>
              <a:t>6. Kurie iš žemiau išvardintų pavyzdžių yra informacija? </a:t>
            </a:r>
          </a:p>
          <a:p>
            <a:pPr marL="0" indent="0">
              <a:buNone/>
            </a:pPr>
            <a:r>
              <a:rPr lang="lt-LT" dirty="0"/>
              <a:t>	</a:t>
            </a:r>
            <a:r>
              <a:rPr lang="lt-LT" dirty="0" smtClean="0"/>
              <a:t>A) Ataskaita B) Receptas C) Asmens tapatybės kortelė D) Visi išvardinti pavyzdžiai yra informacija</a:t>
            </a:r>
            <a:endParaRPr lang="en-US" dirty="0"/>
          </a:p>
        </p:txBody>
      </p:sp>
    </p:spTree>
    <p:extLst>
      <p:ext uri="{BB962C8B-B14F-4D97-AF65-F5344CB8AC3E}">
        <p14:creationId xmlns:p14="http://schemas.microsoft.com/office/powerpoint/2010/main" val="65527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784945"/>
          </a:xfrm>
        </p:spPr>
        <p:txBody>
          <a:bodyPr/>
          <a:lstStyle/>
          <a:p>
            <a:pPr algn="ctr"/>
            <a:r>
              <a:rPr lang="lt-LT" dirty="0" smtClean="0"/>
              <a:t>Duomenų </a:t>
            </a:r>
            <a:r>
              <a:rPr lang="lt-LT" dirty="0" err="1" smtClean="0"/>
              <a:t>tyryba</a:t>
            </a:r>
            <a:endParaRPr lang="en-US" dirty="0"/>
          </a:p>
        </p:txBody>
      </p:sp>
      <p:sp>
        <p:nvSpPr>
          <p:cNvPr id="3" name="Turinio vietos rezervavimo ženklas 2"/>
          <p:cNvSpPr>
            <a:spLocks noGrp="1"/>
          </p:cNvSpPr>
          <p:nvPr>
            <p:ph idx="1"/>
          </p:nvPr>
        </p:nvSpPr>
        <p:spPr>
          <a:xfrm>
            <a:off x="443060" y="1150070"/>
            <a:ext cx="11472419" cy="5505254"/>
          </a:xfrm>
        </p:spPr>
        <p:txBody>
          <a:bodyPr>
            <a:normAutofit fontScale="92500" lnSpcReduction="10000"/>
          </a:bodyPr>
          <a:lstStyle/>
          <a:p>
            <a:pPr marL="0" indent="0">
              <a:buNone/>
            </a:pPr>
            <a:r>
              <a:rPr lang="lt-LT" sz="3300" b="1" dirty="0" smtClean="0"/>
              <a:t>Duomenų </a:t>
            </a:r>
            <a:r>
              <a:rPr lang="lt-LT" sz="3300" b="1" dirty="0" err="1" smtClean="0"/>
              <a:t>tyryba</a:t>
            </a:r>
            <a:r>
              <a:rPr lang="lt-LT" sz="3300" b="1" dirty="0" smtClean="0"/>
              <a:t> apibrėžiama kaip mokslo sritis, </a:t>
            </a:r>
            <a:r>
              <a:rPr lang="lt-LT" sz="3300" dirty="0" smtClean="0"/>
              <a:t>kuri naudoja mokslinius metodus žinioms ir įžvalgoms iš struktūrizuotų ir nestruktūrizuotų duomenų išgauti, taip pat žinioms ir įžvalgoms iš duomenų taikyti įvairiose gyvenimo srityse. </a:t>
            </a:r>
          </a:p>
          <a:p>
            <a:pPr marL="0" indent="0">
              <a:buNone/>
            </a:pPr>
            <a:r>
              <a:rPr lang="lt-LT" sz="2400" dirty="0" smtClean="0"/>
              <a:t>Pagrindinis duomenų </a:t>
            </a:r>
            <a:r>
              <a:rPr lang="lt-LT" sz="2400" dirty="0" err="1" smtClean="0"/>
              <a:t>tyrybos</a:t>
            </a:r>
            <a:r>
              <a:rPr lang="lt-LT" sz="2400" dirty="0" smtClean="0"/>
              <a:t> tikslas yra </a:t>
            </a:r>
            <a:r>
              <a:rPr lang="lt-LT" sz="2400" b="1" dirty="0" smtClean="0">
                <a:solidFill>
                  <a:srgbClr val="FF0000"/>
                </a:solidFill>
              </a:rPr>
              <a:t>išgauti žinias iš duomenų</a:t>
            </a:r>
            <a:r>
              <a:rPr lang="lt-LT" sz="2400" dirty="0" smtClean="0"/>
              <a:t>, kitaip tariant, suprasti duomenis, rasti paslėptus ryšius ir sukurti modelį. </a:t>
            </a:r>
          </a:p>
          <a:p>
            <a:pPr marL="0" indent="0">
              <a:buNone/>
            </a:pPr>
            <a:r>
              <a:rPr lang="lt-LT" sz="2400" dirty="0" smtClean="0"/>
              <a:t>Duomenų </a:t>
            </a:r>
            <a:r>
              <a:rPr lang="lt-LT" sz="2400" dirty="0" err="1" smtClean="0"/>
              <a:t>tyryba</a:t>
            </a:r>
            <a:r>
              <a:rPr lang="lt-LT" sz="2400" dirty="0" smtClean="0"/>
              <a:t> naudoja mokslinius metodus, pavyzdžiui, </a:t>
            </a:r>
            <a:r>
              <a:rPr lang="lt-LT" sz="2400" b="1" dirty="0" smtClean="0">
                <a:solidFill>
                  <a:srgbClr val="FF0000"/>
                </a:solidFill>
              </a:rPr>
              <a:t>tikimybių ir statistikos. </a:t>
            </a:r>
          </a:p>
          <a:p>
            <a:pPr marL="0" indent="0">
              <a:buNone/>
            </a:pPr>
            <a:r>
              <a:rPr lang="lt-LT" sz="2400" dirty="0" smtClean="0"/>
              <a:t>Gautos žinios turėtų būti pritaikytos tam, kad būtų gauta tam tikrų praktiškai pritaikomų įžvalgų, </a:t>
            </a:r>
            <a:r>
              <a:rPr lang="lt-LT" sz="2400" dirty="0" err="1" smtClean="0"/>
              <a:t>t.y</a:t>
            </a:r>
            <a:r>
              <a:rPr lang="lt-LT" sz="2400" dirty="0" smtClean="0"/>
              <a:t>. praktinių įžvalgų, kurias galima pritaikyti įvairiose situacijose. </a:t>
            </a:r>
          </a:p>
          <a:p>
            <a:pPr marL="0" indent="0">
              <a:buNone/>
            </a:pPr>
            <a:r>
              <a:rPr lang="lt-LT" sz="2400" dirty="0" smtClean="0"/>
              <a:t>Turėtume gebėti dirbti ir su </a:t>
            </a:r>
            <a:r>
              <a:rPr lang="lt-LT" sz="2400" b="1" dirty="0" smtClean="0">
                <a:solidFill>
                  <a:srgbClr val="FF0000"/>
                </a:solidFill>
              </a:rPr>
              <a:t>struktūrizuotais, ir su nestruktūrizuotais </a:t>
            </a:r>
            <a:r>
              <a:rPr lang="lt-LT" sz="2400" dirty="0" smtClean="0"/>
              <a:t>duomenimis.</a:t>
            </a:r>
          </a:p>
          <a:p>
            <a:pPr marL="0" indent="0">
              <a:buNone/>
            </a:pPr>
            <a:r>
              <a:rPr lang="lt-LT" sz="2400" b="1" dirty="0" smtClean="0"/>
              <a:t>Taikymo sritis </a:t>
            </a:r>
            <a:r>
              <a:rPr lang="lt-LT" sz="2400" dirty="0" smtClean="0"/>
              <a:t>yra svarbi sąvoka, ir duomenų mokslininkams dažnai reikia turėti bent tam tikrų žinių apie probleminę sritį, pavyzdžiui: </a:t>
            </a:r>
            <a:r>
              <a:rPr lang="lt-LT" sz="2400" b="1" dirty="0" smtClean="0">
                <a:solidFill>
                  <a:srgbClr val="FF0000"/>
                </a:solidFill>
              </a:rPr>
              <a:t>finansai, medicina, rinkodara ir pan. </a:t>
            </a:r>
          </a:p>
          <a:p>
            <a:pPr marL="0" indent="0">
              <a:buNone/>
            </a:pPr>
            <a:r>
              <a:rPr lang="lt-LT" sz="2400" dirty="0" smtClean="0"/>
              <a:t>Kitas svarbus duomenų </a:t>
            </a:r>
            <a:r>
              <a:rPr lang="lt-LT" sz="2400" dirty="0" err="1" smtClean="0"/>
              <a:t>tyrybos</a:t>
            </a:r>
            <a:r>
              <a:rPr lang="lt-LT" sz="2400" dirty="0" smtClean="0"/>
              <a:t> aspektas yra tai, kad ji </a:t>
            </a:r>
            <a:r>
              <a:rPr lang="lt-LT" sz="2400" b="1" dirty="0" smtClean="0">
                <a:solidFill>
                  <a:srgbClr val="FF0000"/>
                </a:solidFill>
              </a:rPr>
              <a:t>tiria, kaip duomenis galima rinkti, saugoti ir valdyti naudojant kompiuterius. </a:t>
            </a:r>
            <a:r>
              <a:rPr lang="lt-LT" sz="2400" dirty="0" smtClean="0"/>
              <a:t>Statistika mums suteikia matematinius pagrindus, o duomenų </a:t>
            </a:r>
            <a:r>
              <a:rPr lang="lt-LT" sz="2400" dirty="0" err="1" smtClean="0"/>
              <a:t>tyryba</a:t>
            </a:r>
            <a:r>
              <a:rPr lang="lt-LT" sz="2400" dirty="0" smtClean="0"/>
              <a:t> taiko matematines sąvokas, kad iš tikrųjų iš duomenų būtų galima gauti įžvalgų.</a:t>
            </a:r>
            <a:endParaRPr lang="en-US" sz="2400" dirty="0"/>
          </a:p>
        </p:txBody>
      </p:sp>
    </p:spTree>
    <p:extLst>
      <p:ext uri="{BB962C8B-B14F-4D97-AF65-F5344CB8AC3E}">
        <p14:creationId xmlns:p14="http://schemas.microsoft.com/office/powerpoint/2010/main" val="2107472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a:t>
            </a:r>
            <a:r>
              <a:rPr lang="lt-LT" dirty="0" err="1" smtClean="0"/>
              <a:t>tyrybos</a:t>
            </a:r>
            <a:r>
              <a:rPr lang="lt-LT" dirty="0" smtClean="0"/>
              <a:t> </a:t>
            </a:r>
            <a:r>
              <a:rPr lang="lt-LT" dirty="0" err="1" smtClean="0"/>
              <a:t>privalumai</a:t>
            </a:r>
            <a:endParaRPr lang="en-US" dirty="0"/>
          </a:p>
        </p:txBody>
      </p:sp>
      <p:sp>
        <p:nvSpPr>
          <p:cNvPr id="3" name="Turinio vietos rezervavimo ženklas 2"/>
          <p:cNvSpPr>
            <a:spLocks noGrp="1"/>
          </p:cNvSpPr>
          <p:nvPr>
            <p:ph idx="1"/>
          </p:nvPr>
        </p:nvSpPr>
        <p:spPr/>
        <p:txBody>
          <a:bodyPr>
            <a:normAutofit fontScale="92500" lnSpcReduction="20000"/>
          </a:bodyPr>
          <a:lstStyle/>
          <a:p>
            <a:pPr marL="0" indent="0">
              <a:buNone/>
            </a:pPr>
            <a:r>
              <a:rPr lang="lt-LT" dirty="0" smtClean="0"/>
              <a:t>• Duomenų </a:t>
            </a:r>
            <a:r>
              <a:rPr lang="lt-LT" dirty="0" err="1" smtClean="0"/>
              <a:t>tyrybos</a:t>
            </a:r>
            <a:r>
              <a:rPr lang="lt-LT" dirty="0" smtClean="0"/>
              <a:t> metodas leidžia organizacijoms gauti žiniomis pagrįstus duomenis. </a:t>
            </a:r>
          </a:p>
          <a:p>
            <a:pPr marL="0" indent="0">
              <a:buNone/>
            </a:pPr>
            <a:r>
              <a:rPr lang="lt-LT" dirty="0" smtClean="0"/>
              <a:t>• Duomenų </a:t>
            </a:r>
            <a:r>
              <a:rPr lang="lt-LT" dirty="0" err="1" smtClean="0"/>
              <a:t>tyryba</a:t>
            </a:r>
            <a:r>
              <a:rPr lang="lt-LT" dirty="0" smtClean="0"/>
              <a:t> leidžia organizacijoms atlikti pelningus veiklos ir gamybos pakeitimus. </a:t>
            </a:r>
          </a:p>
          <a:p>
            <a:pPr marL="0" indent="0">
              <a:buNone/>
            </a:pPr>
            <a:r>
              <a:rPr lang="lt-LT" dirty="0" smtClean="0"/>
              <a:t>• Palyginti su kitomis statistinių duomenų taikymo sritimis, duomenų </a:t>
            </a:r>
            <a:r>
              <a:rPr lang="lt-LT" dirty="0" err="1" smtClean="0"/>
              <a:t>tyryba</a:t>
            </a:r>
            <a:r>
              <a:rPr lang="lt-LT" dirty="0" smtClean="0"/>
              <a:t> yra ekonomiškai efektyvi. </a:t>
            </a:r>
          </a:p>
          <a:p>
            <a:pPr marL="0" indent="0">
              <a:buNone/>
            </a:pPr>
            <a:r>
              <a:rPr lang="lt-LT" dirty="0" smtClean="0"/>
              <a:t>• Duomenų </a:t>
            </a:r>
            <a:r>
              <a:rPr lang="lt-LT" dirty="0" err="1" smtClean="0"/>
              <a:t>tyryba</a:t>
            </a:r>
            <a:r>
              <a:rPr lang="lt-LT" dirty="0" smtClean="0"/>
              <a:t> padeda organizacijos sprendimų priėmimo procese. </a:t>
            </a:r>
          </a:p>
          <a:p>
            <a:pPr marL="0" indent="0">
              <a:buNone/>
            </a:pPr>
            <a:r>
              <a:rPr lang="lt-LT" dirty="0" smtClean="0"/>
              <a:t>• Ji palengvina automatinį paslėptų </a:t>
            </a:r>
            <a:r>
              <a:rPr lang="lt-LT" dirty="0" err="1" smtClean="0"/>
              <a:t>dėsningumų</a:t>
            </a:r>
            <a:r>
              <a:rPr lang="lt-LT" dirty="0" smtClean="0"/>
              <a:t> atradimą, taip pat tendencijų ir elgsenos prognozavimą. </a:t>
            </a:r>
          </a:p>
          <a:p>
            <a:pPr marL="0" indent="0">
              <a:buNone/>
            </a:pPr>
            <a:r>
              <a:rPr lang="lt-LT" dirty="0" smtClean="0"/>
              <a:t>• Ją galima įdiegti tiek naujoje sistemoje, tiek esamose platformose. </a:t>
            </a:r>
          </a:p>
          <a:p>
            <a:pPr marL="0" indent="0">
              <a:buNone/>
            </a:pPr>
            <a:r>
              <a:rPr lang="lt-LT" dirty="0" smtClean="0"/>
              <a:t>• Tai greitas procesas, kuris naujiems naudotojams leidžia per trumpą laiką išanalizuoti didžiulius duomenų kiekius. </a:t>
            </a:r>
            <a:endParaRPr lang="en-US" dirty="0"/>
          </a:p>
        </p:txBody>
      </p:sp>
    </p:spTree>
    <p:extLst>
      <p:ext uri="{BB962C8B-B14F-4D97-AF65-F5344CB8AC3E}">
        <p14:creationId xmlns:p14="http://schemas.microsoft.com/office/powerpoint/2010/main" val="3678508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a:t>
            </a:r>
            <a:r>
              <a:rPr lang="lt-LT" dirty="0" err="1" smtClean="0"/>
              <a:t>tyrybos</a:t>
            </a:r>
            <a:r>
              <a:rPr lang="lt-LT" dirty="0" smtClean="0"/>
              <a:t> trūkumai</a:t>
            </a:r>
            <a:endParaRPr lang="en-US" dirty="0"/>
          </a:p>
        </p:txBody>
      </p:sp>
      <p:sp>
        <p:nvSpPr>
          <p:cNvPr id="3" name="Turinio vietos rezervavimo ženklas 2"/>
          <p:cNvSpPr>
            <a:spLocks noGrp="1"/>
          </p:cNvSpPr>
          <p:nvPr>
            <p:ph idx="1"/>
          </p:nvPr>
        </p:nvSpPr>
        <p:spPr/>
        <p:txBody>
          <a:bodyPr>
            <a:normAutofit lnSpcReduction="10000"/>
          </a:bodyPr>
          <a:lstStyle/>
          <a:p>
            <a:pPr marL="0" indent="0">
              <a:buNone/>
            </a:pPr>
            <a:r>
              <a:rPr lang="lt-LT" dirty="0" smtClean="0"/>
              <a:t>• Yra tikimybė, kad organizacijos gali parduoti naudingus klientų duomenis kitoms organizacijoms už pinigus. Kaip teigiama pranešime, "American Express" pardavė savo klientų kredito kortelių pirkinius kitoms organizacijoms. </a:t>
            </a:r>
          </a:p>
          <a:p>
            <a:pPr marL="0" indent="0">
              <a:buNone/>
            </a:pPr>
            <a:r>
              <a:rPr lang="lt-LT" dirty="0" smtClean="0"/>
              <a:t>• Daugeliu duomenų </a:t>
            </a:r>
            <a:r>
              <a:rPr lang="lt-LT" dirty="0" err="1" smtClean="0"/>
              <a:t>tyrybos</a:t>
            </a:r>
            <a:r>
              <a:rPr lang="lt-LT" dirty="0" smtClean="0"/>
              <a:t> analitinės programinės įrangos yra sudėtinga naudotis, o darbui su ja reikia išankstinio mokymo. </a:t>
            </a:r>
          </a:p>
          <a:p>
            <a:pPr marL="0" indent="0">
              <a:buNone/>
            </a:pPr>
            <a:r>
              <a:rPr lang="lt-LT" dirty="0" smtClean="0"/>
              <a:t>• Skirtingos duomenų </a:t>
            </a:r>
            <a:r>
              <a:rPr lang="lt-LT" dirty="0" err="1" smtClean="0"/>
              <a:t>tyrybos</a:t>
            </a:r>
            <a:r>
              <a:rPr lang="lt-LT" dirty="0" smtClean="0"/>
              <a:t> priemonės veikia skirtingai dėl jų konstrukcijoje naudojamų skirtingų algoritmų. Todėl tinkamų duomenų </a:t>
            </a:r>
            <a:r>
              <a:rPr lang="lt-LT" dirty="0" err="1" smtClean="0"/>
              <a:t>tyrybos</a:t>
            </a:r>
            <a:r>
              <a:rPr lang="lt-LT" dirty="0" smtClean="0"/>
              <a:t> priemonių pasirinkimas yra labai sudėtinga užduotis. </a:t>
            </a:r>
          </a:p>
          <a:p>
            <a:pPr marL="0" indent="0">
              <a:buNone/>
            </a:pPr>
            <a:r>
              <a:rPr lang="lt-LT" dirty="0" smtClean="0"/>
              <a:t>• Duomenų </a:t>
            </a:r>
            <a:r>
              <a:rPr lang="lt-LT" dirty="0" err="1" smtClean="0"/>
              <a:t>tyrybos</a:t>
            </a:r>
            <a:r>
              <a:rPr lang="lt-LT" dirty="0" smtClean="0"/>
              <a:t> metodai nėra tikslūs, todėl tam tikromis sąlygomis gali sukelti sunkių padarinių.</a:t>
            </a:r>
            <a:endParaRPr lang="en-US" dirty="0"/>
          </a:p>
        </p:txBody>
      </p:sp>
    </p:spTree>
    <p:extLst>
      <p:ext uri="{BB962C8B-B14F-4D97-AF65-F5344CB8AC3E}">
        <p14:creationId xmlns:p14="http://schemas.microsoft.com/office/powerpoint/2010/main" val="2584391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37328" y="1"/>
            <a:ext cx="11114202" cy="1690688"/>
          </a:xfrm>
        </p:spPr>
        <p:txBody>
          <a:bodyPr>
            <a:normAutofit/>
          </a:bodyPr>
          <a:lstStyle/>
          <a:p>
            <a:pPr algn="ctr"/>
            <a:r>
              <a:rPr lang="lt-LT" sz="4000" dirty="0" smtClean="0"/>
              <a:t>Duomenų </a:t>
            </a:r>
            <a:r>
              <a:rPr lang="lt-LT" sz="4000" dirty="0" err="1" smtClean="0"/>
              <a:t>tyrybos</a:t>
            </a:r>
            <a:r>
              <a:rPr lang="lt-LT" sz="4000" dirty="0" smtClean="0"/>
              <a:t> sąryšiai su kitais mokslais (sritimis)</a:t>
            </a:r>
            <a:endParaRPr lang="en-US" sz="4000" dirty="0"/>
          </a:p>
        </p:txBody>
      </p:sp>
      <p:sp>
        <p:nvSpPr>
          <p:cNvPr id="3" name="Turinio vietos rezervavimo ženklas 2"/>
          <p:cNvSpPr>
            <a:spLocks noGrp="1"/>
          </p:cNvSpPr>
          <p:nvPr>
            <p:ph idx="1"/>
          </p:nvPr>
        </p:nvSpPr>
        <p:spPr>
          <a:xfrm>
            <a:off x="537328" y="1517715"/>
            <a:ext cx="10816472" cy="4659248"/>
          </a:xfrm>
        </p:spPr>
        <p:txBody>
          <a:bodyPr>
            <a:normAutofit fontScale="77500" lnSpcReduction="20000"/>
          </a:bodyPr>
          <a:lstStyle/>
          <a:p>
            <a:pPr marL="0" indent="0">
              <a:buNone/>
            </a:pPr>
            <a:r>
              <a:rPr lang="lt-LT" b="1" dirty="0" smtClean="0"/>
              <a:t>Duomenų bazės </a:t>
            </a:r>
            <a:r>
              <a:rPr lang="lt-LT" dirty="0" smtClean="0"/>
              <a:t>Svarbiausias aspektas yra kaip saugoti duomenis, t. y. kaip juos struktūrizuoti taip, kad būtų galima greičiau apdoroti. Yra įvairių tipų duomenų bazių, kuriose saugomi struktūrizuoti ir nestruktūrizuoti duomenys, kuriuos ir aptarsime savo kurse. </a:t>
            </a:r>
          </a:p>
          <a:p>
            <a:pPr marL="0" indent="0">
              <a:buNone/>
            </a:pPr>
            <a:r>
              <a:rPr lang="lt-LT" b="1" dirty="0" smtClean="0"/>
              <a:t>Didieji duomenys </a:t>
            </a:r>
            <a:r>
              <a:rPr lang="lt-LT" dirty="0" smtClean="0"/>
              <a:t>Dažnai mums reikia saugoti ir apdoroti labai didelius duomenų kiekius, kurių struktūra yra palyginti paprasta. Yra specialių metodų ir įrankių, skirtų tiems duomenims saugoti paskirstytu būdu kompiuterių klasteryje ir juos efektyviai apdoroti. </a:t>
            </a:r>
          </a:p>
          <a:p>
            <a:pPr marL="0" indent="0">
              <a:buNone/>
            </a:pPr>
            <a:r>
              <a:rPr lang="lt-LT" b="1" dirty="0" smtClean="0"/>
              <a:t>Mašininis mokymasis </a:t>
            </a:r>
            <a:r>
              <a:rPr lang="lt-LT" dirty="0" smtClean="0"/>
              <a:t>Vienas iš būdų suprasti duomenis – sukurti modelį, kuris galėtų numatyti norimą rezultatą. Modelių kūrimas iš duomenų vadinamas mašininiu mokymusi. Mašininį mokymąsi nagrinėsime skyriuje „Dirbtinis intelektas“. </a:t>
            </a:r>
          </a:p>
          <a:p>
            <a:pPr marL="0" indent="0">
              <a:buNone/>
            </a:pPr>
            <a:r>
              <a:rPr lang="lt-LT" b="1" dirty="0" smtClean="0"/>
              <a:t>Dirbtinis intelektas </a:t>
            </a:r>
            <a:r>
              <a:rPr lang="lt-LT" dirty="0" smtClean="0"/>
              <a:t>Mašininio mokymosi sritis, vadinama dirbtiniu intelektu (DI), taip pat remiasi duomenimis ir apima didelio sudėtingumo modelių, imituojančių žmogaus mąstymo procesus, kūrimą. Dirbtinio intelekto metodai dažnai leidžia nestruktūrizuotus duomenis (pvz., natūralią kalbą) paversti struktūrizuotomis įžvalgomis. </a:t>
            </a:r>
          </a:p>
          <a:p>
            <a:pPr marL="0" indent="0">
              <a:buNone/>
            </a:pPr>
            <a:r>
              <a:rPr lang="lt-LT" b="1" dirty="0" smtClean="0"/>
              <a:t>Vizualizavimas</a:t>
            </a:r>
            <a:r>
              <a:rPr lang="lt-LT" dirty="0" smtClean="0"/>
              <a:t> Didžiuliai duomenų kiekiai žmogui yra nesuprantami, tačiau, sukūrę naudingas vizualizacijas, naudodami šiuos duomenis, galime juos geriau suprasti ir padaryti tam tikras išvadas. Taigi, svarbu žinoti daugybę informacijos vizualizavimo būdų. Duomenų vizualizavimui bus skirtas atskiras skyrius.</a:t>
            </a:r>
            <a:endParaRPr lang="en-US" dirty="0"/>
          </a:p>
        </p:txBody>
      </p:sp>
    </p:spTree>
    <p:extLst>
      <p:ext uri="{BB962C8B-B14F-4D97-AF65-F5344CB8AC3E}">
        <p14:creationId xmlns:p14="http://schemas.microsoft.com/office/powerpoint/2010/main" val="3562101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a:t>
            </a:r>
            <a:r>
              <a:rPr lang="lt-LT" dirty="0" err="1" smtClean="0"/>
              <a:t>tyrybos</a:t>
            </a:r>
            <a:r>
              <a:rPr lang="lt-LT" dirty="0" smtClean="0"/>
              <a:t> taikymai </a:t>
            </a:r>
            <a:endParaRPr lang="en-US" dirty="0"/>
          </a:p>
        </p:txBody>
      </p:sp>
      <p:sp>
        <p:nvSpPr>
          <p:cNvPr id="3" name="Turinio vietos rezervavimo ženklas 2"/>
          <p:cNvSpPr>
            <a:spLocks noGrp="1"/>
          </p:cNvSpPr>
          <p:nvPr>
            <p:ph idx="1"/>
          </p:nvPr>
        </p:nvSpPr>
        <p:spPr>
          <a:xfrm>
            <a:off x="838200" y="1825625"/>
            <a:ext cx="11001866" cy="4351338"/>
          </a:xfrm>
        </p:spPr>
        <p:txBody>
          <a:bodyPr/>
          <a:lstStyle/>
          <a:p>
            <a:pPr marL="0" indent="0">
              <a:buNone/>
            </a:pPr>
            <a:r>
              <a:rPr lang="lt-LT" dirty="0" smtClean="0"/>
              <a:t>Duomenų </a:t>
            </a:r>
            <a:r>
              <a:rPr lang="lt-LT" dirty="0" err="1" smtClean="0"/>
              <a:t>tyrybą</a:t>
            </a:r>
            <a:r>
              <a:rPr lang="lt-LT" dirty="0" smtClean="0"/>
              <a:t> visų pirma </a:t>
            </a:r>
            <a:r>
              <a:rPr lang="lt-LT" b="1" dirty="0" smtClean="0"/>
              <a:t>naudoja organizacijos, turinčios intensyvius vartotojų poreikius </a:t>
            </a:r>
            <a:r>
              <a:rPr lang="lt-LT" dirty="0" smtClean="0"/>
              <a:t>– </a:t>
            </a:r>
            <a:r>
              <a:rPr lang="lt-LT" dirty="0" smtClean="0">
                <a:solidFill>
                  <a:srgbClr val="FF0000"/>
                </a:solidFill>
              </a:rPr>
              <a:t>mažmeninės prekybos, komunikacijos, finansų, rinkodaros bendrovės, nustatyti kainą, vartotojų pageidavimus, produkto pozicionavimą ir poveikį pardavimams, klientų pasitenkinimą ir įmonės pelną. </a:t>
            </a:r>
          </a:p>
          <a:p>
            <a:pPr marL="0" indent="0">
              <a:buNone/>
            </a:pPr>
            <a:r>
              <a:rPr lang="lt-LT" dirty="0" smtClean="0"/>
              <a:t>Duomenų </a:t>
            </a:r>
            <a:r>
              <a:rPr lang="lt-LT" dirty="0" err="1" smtClean="0"/>
              <a:t>tyryba</a:t>
            </a:r>
            <a:r>
              <a:rPr lang="lt-LT" dirty="0" smtClean="0"/>
              <a:t> leidžia mažmeninės prekybos įmonei naudoti pardavimo vietoje esančius įrašus apie klientų pirkinius ir kurti produktus bei akcijas, kurios padeda organizacijai pritraukti klientą.</a:t>
            </a:r>
            <a:endParaRPr lang="en-US" dirty="0"/>
          </a:p>
        </p:txBody>
      </p:sp>
      <p:sp>
        <p:nvSpPr>
          <p:cNvPr id="4" name="Stačiakampis 3"/>
          <p:cNvSpPr/>
          <p:nvPr/>
        </p:nvSpPr>
        <p:spPr>
          <a:xfrm>
            <a:off x="5977217" y="3244334"/>
            <a:ext cx="237566" cy="369332"/>
          </a:xfrm>
          <a:prstGeom prst="rect">
            <a:avLst/>
          </a:prstGeom>
        </p:spPr>
        <p:txBody>
          <a:bodyPr wrap="none">
            <a:spAutoFit/>
          </a:bodyPr>
          <a:lstStyle/>
          <a:p>
            <a:r>
              <a:rPr lang="en-US" dirty="0"/>
              <a:t> </a:t>
            </a:r>
          </a:p>
        </p:txBody>
      </p:sp>
      <p:sp>
        <p:nvSpPr>
          <p:cNvPr id="5" name="Stačiakampis 4"/>
          <p:cNvSpPr/>
          <p:nvPr/>
        </p:nvSpPr>
        <p:spPr>
          <a:xfrm>
            <a:off x="5977217"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2515763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a:t>
            </a:r>
            <a:r>
              <a:rPr lang="lt-LT" dirty="0" err="1" smtClean="0"/>
              <a:t>tyrybos</a:t>
            </a:r>
            <a:r>
              <a:rPr lang="lt-LT" dirty="0" smtClean="0"/>
              <a:t> taikymai</a:t>
            </a:r>
            <a:endParaRPr lang="en-US" dirty="0"/>
          </a:p>
        </p:txBody>
      </p:sp>
      <p:sp>
        <p:nvSpPr>
          <p:cNvPr id="3" name="Turinio vietos rezervavimo ženklas 2"/>
          <p:cNvSpPr>
            <a:spLocks noGrp="1"/>
          </p:cNvSpPr>
          <p:nvPr>
            <p:ph idx="1"/>
          </p:nvPr>
        </p:nvSpPr>
        <p:spPr/>
        <p:txBody>
          <a:bodyPr/>
          <a:lstStyle/>
          <a:p>
            <a:pPr fontAlgn="base"/>
            <a:r>
              <a:rPr lang="en-US" dirty="0"/>
              <a:t> </a:t>
            </a:r>
            <a:r>
              <a:rPr lang="lt-LT" dirty="0" smtClean="0"/>
              <a:t>Sveikatos </a:t>
            </a:r>
            <a:r>
              <a:rPr lang="lt-LT" dirty="0"/>
              <a:t>apsauga</a:t>
            </a:r>
          </a:p>
          <a:p>
            <a:pPr fontAlgn="base"/>
            <a:r>
              <a:rPr lang="lt-LT" dirty="0"/>
              <a:t>Žemėtvarka</a:t>
            </a:r>
          </a:p>
          <a:p>
            <a:pPr fontAlgn="base"/>
            <a:r>
              <a:rPr lang="lt-LT" dirty="0"/>
              <a:t>Energetika</a:t>
            </a:r>
          </a:p>
          <a:p>
            <a:pPr fontAlgn="base"/>
            <a:r>
              <a:rPr lang="lt-LT" dirty="0" err="1"/>
              <a:t>Regitra</a:t>
            </a:r>
            <a:endParaRPr lang="lt-LT" dirty="0"/>
          </a:p>
          <a:p>
            <a:pPr fontAlgn="base"/>
            <a:r>
              <a:rPr lang="lt-LT" dirty="0"/>
              <a:t>Švietime</a:t>
            </a:r>
          </a:p>
          <a:p>
            <a:pPr fontAlgn="base"/>
            <a:r>
              <a:rPr lang="lt-LT" dirty="0"/>
              <a:t>Bankų ir draudimo kompanijų</a:t>
            </a:r>
          </a:p>
          <a:p>
            <a:pPr fontAlgn="base"/>
            <a:r>
              <a:rPr lang="lt-LT" dirty="0"/>
              <a:t>Telekomunikacijos</a:t>
            </a:r>
          </a:p>
          <a:p>
            <a:pPr fontAlgn="base"/>
            <a:r>
              <a:rPr lang="lt-LT" dirty="0"/>
              <a:t>Rinkų tyrimai</a:t>
            </a:r>
          </a:p>
          <a:p>
            <a:endParaRPr lang="en-US" dirty="0"/>
          </a:p>
        </p:txBody>
      </p:sp>
      <p:sp>
        <p:nvSpPr>
          <p:cNvPr id="4" name="Stačiakampis 3"/>
          <p:cNvSpPr/>
          <p:nvPr/>
        </p:nvSpPr>
        <p:spPr>
          <a:xfrm>
            <a:off x="5977217" y="3244334"/>
            <a:ext cx="290464"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388401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678729"/>
          </a:xfrm>
        </p:spPr>
        <p:txBody>
          <a:bodyPr>
            <a:normAutofit fontScale="90000"/>
          </a:bodyPr>
          <a:lstStyle/>
          <a:p>
            <a:pPr algn="ctr"/>
            <a:r>
              <a:rPr lang="lt-LT" dirty="0" smtClean="0"/>
              <a:t>Taikymai</a:t>
            </a:r>
            <a:endParaRPr lang="en-US" dirty="0"/>
          </a:p>
        </p:txBody>
      </p:sp>
      <p:sp>
        <p:nvSpPr>
          <p:cNvPr id="3" name="Turinio vietos rezervavimo ženklas 2"/>
          <p:cNvSpPr>
            <a:spLocks noGrp="1"/>
          </p:cNvSpPr>
          <p:nvPr>
            <p:ph idx="1"/>
          </p:nvPr>
        </p:nvSpPr>
        <p:spPr>
          <a:xfrm>
            <a:off x="838200" y="678730"/>
            <a:ext cx="10515600" cy="5498233"/>
          </a:xfrm>
        </p:spPr>
        <p:txBody>
          <a:bodyPr>
            <a:normAutofit fontScale="70000" lnSpcReduction="20000"/>
          </a:bodyPr>
          <a:lstStyle/>
          <a:p>
            <a:pPr marL="0" indent="0">
              <a:buNone/>
            </a:pPr>
            <a:r>
              <a:rPr lang="lt-LT" b="1" dirty="0" smtClean="0"/>
              <a:t>Sveikatos priežiūros srityje </a:t>
            </a:r>
          </a:p>
          <a:p>
            <a:pPr marL="0" indent="0">
              <a:buNone/>
            </a:pPr>
            <a:r>
              <a:rPr lang="lt-LT" dirty="0" smtClean="0"/>
              <a:t>Duomenų </a:t>
            </a:r>
            <a:r>
              <a:rPr lang="lt-LT" dirty="0" err="1" smtClean="0"/>
              <a:t>tyryba</a:t>
            </a:r>
            <a:r>
              <a:rPr lang="lt-LT" dirty="0" smtClean="0"/>
              <a:t> sveikatos priežiūroje </a:t>
            </a:r>
            <a:r>
              <a:rPr lang="lt-LT" dirty="0" smtClean="0">
                <a:solidFill>
                  <a:srgbClr val="FF0000"/>
                </a:solidFill>
              </a:rPr>
              <a:t>turi puikių galimybių pagerinti sveikatos sistemą. </a:t>
            </a:r>
            <a:r>
              <a:rPr lang="lt-LT" dirty="0" smtClean="0"/>
              <a:t>Joje naudojami duomenys ir analizė, siekiant geresnių įžvalgų ir nustatyti geriausią praktiką, kuri pagerintų sveikatos priežiūros paslaugas ir sumažintų išlaidas. Analitikai naudoja tokius duomenų </a:t>
            </a:r>
            <a:r>
              <a:rPr lang="lt-LT" dirty="0" err="1" smtClean="0"/>
              <a:t>tyrybos</a:t>
            </a:r>
            <a:r>
              <a:rPr lang="lt-LT" dirty="0" smtClean="0"/>
              <a:t> metodus kaip mašininis mokymasis, daugiamatė duomenų bazė, duomenų vizualizavimas, minkštieji skaičiavimai ir statistika. Duomenų </a:t>
            </a:r>
            <a:r>
              <a:rPr lang="lt-LT" dirty="0" err="1" smtClean="0"/>
              <a:t>tyryba</a:t>
            </a:r>
            <a:r>
              <a:rPr lang="lt-LT" dirty="0" smtClean="0"/>
              <a:t> gali būti naudojama kiekvienos kategorijos pacientams prognozuoti. Šios procedūros užtikrina, kad pacientai gautų intensyvią priežiūrą tinkamoje vietoje ir tinkamu laiku. Duomenų </a:t>
            </a:r>
            <a:r>
              <a:rPr lang="lt-LT" dirty="0" err="1" smtClean="0"/>
              <a:t>tyryba</a:t>
            </a:r>
            <a:r>
              <a:rPr lang="lt-LT" dirty="0" smtClean="0"/>
              <a:t> taip pat leidžia sveikatos priežiūros draudikams atpažinti sukčiavimą ir piktnaudžiavimą. </a:t>
            </a:r>
          </a:p>
          <a:p>
            <a:pPr marL="0" indent="0">
              <a:buNone/>
            </a:pPr>
            <a:r>
              <a:rPr lang="lt-LT" b="1" dirty="0" smtClean="0"/>
              <a:t>Atliekant rinkos krepšelio analizę </a:t>
            </a:r>
          </a:p>
          <a:p>
            <a:pPr marL="0" indent="0">
              <a:buNone/>
            </a:pPr>
            <a:r>
              <a:rPr lang="lt-LT" dirty="0" smtClean="0">
                <a:solidFill>
                  <a:srgbClr val="FF0000"/>
                </a:solidFill>
              </a:rPr>
              <a:t>Rinkos krepšelio analizė</a:t>
            </a:r>
            <a:r>
              <a:rPr lang="lt-LT" dirty="0" smtClean="0"/>
              <a:t> yra hipoteze pagrįstas modeliavimo metodas. Jei perkate tam tikrą produktų grupę, tai labiau tikėtina, kad pirksite ir kitą produktų grupę. Šis metodas gali leisti mažmenininkui suprasti pirkėjo pirkimo elgseną. Šie duomenys gali padėti mažmenininkui suprasti pirkėjo reikalavimus ir atitinkamai pakeisti prekių parduotuvėje išdėstymą. Naudojant kitą analitinį metodą galima palyginti rezultatus tarp skirtingų parduotuvių, tarp skirtingų demografinių grupių pirkėjų. </a:t>
            </a:r>
          </a:p>
          <a:p>
            <a:pPr marL="0" indent="0">
              <a:buNone/>
            </a:pPr>
            <a:r>
              <a:rPr lang="lt-LT" b="1" dirty="0" smtClean="0"/>
              <a:t>Švietime </a:t>
            </a:r>
          </a:p>
          <a:p>
            <a:pPr marL="0" indent="0">
              <a:buNone/>
            </a:pPr>
            <a:r>
              <a:rPr lang="lt-LT" dirty="0" smtClean="0"/>
              <a:t>Duomenų </a:t>
            </a:r>
            <a:r>
              <a:rPr lang="lt-LT" dirty="0" err="1" smtClean="0"/>
              <a:t>tyryba</a:t>
            </a:r>
            <a:r>
              <a:rPr lang="lt-LT" dirty="0" smtClean="0"/>
              <a:t> švietime yra naujai besiformuojanti sritis, susijusi su metodų, kuriais tiriamos žinios iš duomenų, gautų švietimo aplinkoje, kūrimu. Pripažįstama, kad EDM tikslai yra patvirtinti būsimą mokinių mokymosi elgseną, tirti švietimo pagalbos poveikį ir skatinti mokymąsi mokytis. Organizacija gali naudoti duomenų </a:t>
            </a:r>
            <a:r>
              <a:rPr lang="lt-LT" dirty="0" err="1" smtClean="0"/>
              <a:t>tyrybą</a:t>
            </a:r>
            <a:r>
              <a:rPr lang="lt-LT" dirty="0" smtClean="0"/>
              <a:t> siekdama priimti tikslius sprendimus, taip pat numatyti mokinio rezultatus. </a:t>
            </a:r>
            <a:r>
              <a:rPr lang="lt-LT" dirty="0" smtClean="0">
                <a:solidFill>
                  <a:srgbClr val="FF0000"/>
                </a:solidFill>
              </a:rPr>
              <a:t>Turėdama rezultatus, įstaiga gali susitelkti į tai, ko ir kaip mokyti. </a:t>
            </a:r>
          </a:p>
        </p:txBody>
      </p:sp>
    </p:spTree>
    <p:extLst>
      <p:ext uri="{BB962C8B-B14F-4D97-AF65-F5344CB8AC3E}">
        <p14:creationId xmlns:p14="http://schemas.microsoft.com/office/powerpoint/2010/main" val="3154016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634116"/>
          </a:xfrm>
        </p:spPr>
        <p:txBody>
          <a:bodyPr>
            <a:normAutofit fontScale="90000"/>
          </a:bodyPr>
          <a:lstStyle/>
          <a:p>
            <a:pPr algn="ctr"/>
            <a:r>
              <a:rPr lang="lt-LT" dirty="0" smtClean="0"/>
              <a:t>Taikymai</a:t>
            </a:r>
            <a:endParaRPr lang="en-US" dirty="0"/>
          </a:p>
        </p:txBody>
      </p:sp>
      <p:sp>
        <p:nvSpPr>
          <p:cNvPr id="3" name="Turinio vietos rezervavimo ženklas 2"/>
          <p:cNvSpPr>
            <a:spLocks noGrp="1"/>
          </p:cNvSpPr>
          <p:nvPr>
            <p:ph idx="1"/>
          </p:nvPr>
        </p:nvSpPr>
        <p:spPr>
          <a:xfrm>
            <a:off x="838200" y="999242"/>
            <a:ext cx="10515600" cy="5637228"/>
          </a:xfrm>
        </p:spPr>
        <p:txBody>
          <a:bodyPr>
            <a:normAutofit fontScale="77500" lnSpcReduction="20000"/>
          </a:bodyPr>
          <a:lstStyle/>
          <a:p>
            <a:pPr marL="0" indent="0">
              <a:buNone/>
            </a:pPr>
            <a:r>
              <a:rPr lang="lt-LT" b="1" dirty="0" smtClean="0"/>
              <a:t>Gamybos inžinerijoje </a:t>
            </a:r>
          </a:p>
          <a:p>
            <a:pPr marL="0" indent="0">
              <a:buNone/>
            </a:pPr>
            <a:r>
              <a:rPr lang="lt-LT" dirty="0" smtClean="0"/>
              <a:t>Žinios yra geriausias gamybos įmonės turimas turtas. Duomenų </a:t>
            </a:r>
            <a:r>
              <a:rPr lang="lt-LT" dirty="0" err="1" smtClean="0"/>
              <a:t>tyrybos</a:t>
            </a:r>
            <a:r>
              <a:rPr lang="lt-LT" dirty="0" smtClean="0"/>
              <a:t> įrankiai gali būti naudingi </a:t>
            </a:r>
            <a:r>
              <a:rPr lang="lt-LT" dirty="0" smtClean="0">
                <a:solidFill>
                  <a:srgbClr val="FF0000"/>
                </a:solidFill>
              </a:rPr>
              <a:t>norint rasti </a:t>
            </a:r>
            <a:r>
              <a:rPr lang="lt-LT" dirty="0" err="1" smtClean="0">
                <a:solidFill>
                  <a:srgbClr val="FF0000"/>
                </a:solidFill>
              </a:rPr>
              <a:t>dėsningumus</a:t>
            </a:r>
            <a:r>
              <a:rPr lang="lt-LT" dirty="0" smtClean="0">
                <a:solidFill>
                  <a:srgbClr val="FF0000"/>
                </a:solidFill>
              </a:rPr>
              <a:t> sudėtingame gamybos procese</a:t>
            </a:r>
            <a:r>
              <a:rPr lang="lt-LT" dirty="0" smtClean="0"/>
              <a:t>. Duomenų </a:t>
            </a:r>
            <a:r>
              <a:rPr lang="lt-LT" dirty="0" err="1" smtClean="0"/>
              <a:t>tyryba</a:t>
            </a:r>
            <a:r>
              <a:rPr lang="lt-LT" dirty="0" smtClean="0"/>
              <a:t> gali būti naudojama sistemos lygmens projektavime, siekiant gauti sąsajas tarp gaminio architektūros, gaminių portfelio ir klientų duomenų poreikių. Be kitų užduočių, ji taip pat gali būti naudojama prognozuojant gaminio kūrimo laikotarpį, sąnaudas ir lūkesčius.</a:t>
            </a:r>
          </a:p>
          <a:p>
            <a:pPr marL="0" indent="0">
              <a:buNone/>
            </a:pPr>
            <a:r>
              <a:rPr lang="lt-LT" b="1" dirty="0" smtClean="0"/>
              <a:t>CRM (ryšių su klientais valdymo) srityje </a:t>
            </a:r>
          </a:p>
          <a:p>
            <a:pPr marL="0" indent="0">
              <a:buNone/>
            </a:pPr>
            <a:r>
              <a:rPr lang="lt-LT" dirty="0" smtClean="0">
                <a:solidFill>
                  <a:srgbClr val="FF0000"/>
                </a:solidFill>
              </a:rPr>
              <a:t>Ryšių su klientais valdymas (CRM) yra susijęs su klientų pritraukimu ir išlaiky</a:t>
            </a:r>
            <a:r>
              <a:rPr lang="lt-LT" dirty="0" smtClean="0"/>
              <a:t>mu, klientų lojalumo didinimu ir į </a:t>
            </a:r>
            <a:r>
              <a:rPr lang="lt-LT" dirty="0" err="1" smtClean="0"/>
              <a:t>kliorientuotų</a:t>
            </a:r>
            <a:r>
              <a:rPr lang="lt-LT" dirty="0" smtClean="0"/>
              <a:t> strategijų įgyvendinimu. Norėdama užmegzti tinkamus santykius su klientais, </a:t>
            </a:r>
            <a:r>
              <a:rPr lang="lt-LT" dirty="0" err="1" smtClean="0"/>
              <a:t>entus</a:t>
            </a:r>
            <a:r>
              <a:rPr lang="lt-LT" dirty="0" smtClean="0"/>
              <a:t> verslo organizacija turi rinkti duomenis ir juos analizuoti. Naudojant duomenų </a:t>
            </a:r>
            <a:r>
              <a:rPr lang="lt-LT" dirty="0" err="1" smtClean="0"/>
              <a:t>tyrybos</a:t>
            </a:r>
            <a:r>
              <a:rPr lang="lt-LT" dirty="0" smtClean="0"/>
              <a:t> technologijas, surinktus duomenis galima naudoti analizei. </a:t>
            </a:r>
          </a:p>
          <a:p>
            <a:pPr marL="0" indent="0">
              <a:buNone/>
            </a:pPr>
            <a:r>
              <a:rPr lang="lt-LT" b="1" dirty="0" smtClean="0"/>
              <a:t>Nustatant sukčiavimą </a:t>
            </a:r>
          </a:p>
          <a:p>
            <a:pPr marL="0" indent="0">
              <a:buNone/>
            </a:pPr>
            <a:r>
              <a:rPr lang="lt-LT" dirty="0" smtClean="0"/>
              <a:t>Dėl sukčiavimo prarandama milijardai dolerių. Tradiciniai sukčiavimo aptikimo metodai reikalauja daug laiko ir yra sudėtingi. Duomenų </a:t>
            </a:r>
            <a:r>
              <a:rPr lang="lt-LT" dirty="0" err="1" smtClean="0"/>
              <a:t>tyryba</a:t>
            </a:r>
            <a:r>
              <a:rPr lang="lt-LT" dirty="0" smtClean="0"/>
              <a:t> suteikia prasmingus modelius ir paverčia duomenis informacija</a:t>
            </a:r>
            <a:r>
              <a:rPr lang="lt-LT" dirty="0" smtClean="0">
                <a:solidFill>
                  <a:srgbClr val="FF0000"/>
                </a:solidFill>
              </a:rPr>
              <a:t>. Ideali sukčiavimo aptikimo sistema turėtų apsaugoti visų naudotojų duomenis. </a:t>
            </a:r>
            <a:r>
              <a:rPr lang="lt-LT" dirty="0" smtClean="0"/>
              <a:t>Prižiūrimus metodus sudaro pavyzdinių įrašų rinkimas, o šie įrašai klasifikuojami kaip sukčiavimo arba nesukčiavimo. Naudojant šiuos duomenis sudaromas modelis, o pagal šį metodą nustatoma, ar dokumentas yra apgaulingas, ar ne.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51070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558702"/>
          </a:xfrm>
        </p:spPr>
        <p:txBody>
          <a:bodyPr>
            <a:normAutofit fontScale="90000"/>
          </a:bodyPr>
          <a:lstStyle/>
          <a:p>
            <a:pPr algn="ctr"/>
            <a:r>
              <a:rPr lang="lt-LT" dirty="0" smtClean="0"/>
              <a:t>Taikymai</a:t>
            </a:r>
            <a:endParaRPr lang="en-US" dirty="0"/>
          </a:p>
        </p:txBody>
      </p:sp>
      <p:sp>
        <p:nvSpPr>
          <p:cNvPr id="3" name="Turinio vietos rezervavimo ženklas 2"/>
          <p:cNvSpPr>
            <a:spLocks noGrp="1"/>
          </p:cNvSpPr>
          <p:nvPr>
            <p:ph idx="1"/>
          </p:nvPr>
        </p:nvSpPr>
        <p:spPr>
          <a:xfrm>
            <a:off x="838200" y="1159497"/>
            <a:ext cx="10515600" cy="5017466"/>
          </a:xfrm>
        </p:spPr>
        <p:txBody>
          <a:bodyPr>
            <a:normAutofit fontScale="85000" lnSpcReduction="20000"/>
          </a:bodyPr>
          <a:lstStyle/>
          <a:p>
            <a:pPr marL="0" indent="0">
              <a:buNone/>
            </a:pPr>
            <a:r>
              <a:rPr lang="lt-LT" b="1" dirty="0" smtClean="0"/>
              <a:t>Nustatant melą </a:t>
            </a:r>
          </a:p>
          <a:p>
            <a:pPr marL="0" indent="0">
              <a:buNone/>
            </a:pPr>
            <a:r>
              <a:rPr lang="lt-LT" dirty="0" smtClean="0"/>
              <a:t>Nusikaltėlio sulaikymas nėra didelė problema, tačiau išaiškinti tiesą yra labai sudėtinga užduotis. </a:t>
            </a:r>
            <a:r>
              <a:rPr lang="lt-LT" dirty="0" smtClean="0">
                <a:solidFill>
                  <a:srgbClr val="FF0000"/>
                </a:solidFill>
              </a:rPr>
              <a:t>Teisėsaugos institucijos gali naudoti duomenų </a:t>
            </a:r>
            <a:r>
              <a:rPr lang="lt-LT" dirty="0" err="1" smtClean="0">
                <a:solidFill>
                  <a:srgbClr val="FF0000"/>
                </a:solidFill>
              </a:rPr>
              <a:t>tyrybos</a:t>
            </a:r>
            <a:r>
              <a:rPr lang="lt-LT" dirty="0" smtClean="0">
                <a:solidFill>
                  <a:srgbClr val="FF0000"/>
                </a:solidFill>
              </a:rPr>
              <a:t> metodus nusikaltimams tirti, įtariamų teroristų ryšiams stebėti ir pan. </a:t>
            </a:r>
            <a:r>
              <a:rPr lang="lt-LT" dirty="0" smtClean="0"/>
              <a:t>Šis metodas taip pat apima teksto </a:t>
            </a:r>
            <a:r>
              <a:rPr lang="lt-LT" dirty="0" err="1" smtClean="0"/>
              <a:t>tyrybą</a:t>
            </a:r>
            <a:r>
              <a:rPr lang="lt-LT" dirty="0" smtClean="0"/>
              <a:t> ir juo ieškoma prasmingų </a:t>
            </a:r>
            <a:r>
              <a:rPr lang="lt-LT" dirty="0" err="1" smtClean="0"/>
              <a:t>dėsningumų</a:t>
            </a:r>
            <a:r>
              <a:rPr lang="lt-LT" dirty="0" smtClean="0"/>
              <a:t> duomenyse, kurie paprastai yra nestruktūruotas tekstas. Lyginama ankstesnių tyrimų metu surinkta informacija ir sudaromas melo aptikimo modelis. </a:t>
            </a:r>
          </a:p>
          <a:p>
            <a:pPr marL="0" indent="0">
              <a:buNone/>
            </a:pPr>
            <a:r>
              <a:rPr lang="lt-LT" b="1" dirty="0" smtClean="0"/>
              <a:t>Bankininkystėje </a:t>
            </a:r>
          </a:p>
          <a:p>
            <a:pPr marL="0" indent="0">
              <a:buNone/>
            </a:pPr>
            <a:r>
              <a:rPr lang="lt-LT" dirty="0" smtClean="0"/>
              <a:t>Bankų sistemos skaitmeninimas turėtų generuoti milžinišką duomenų kiekį, kai atliekama kiekviena nauja operacija</a:t>
            </a:r>
            <a:r>
              <a:rPr lang="lt-LT" dirty="0" smtClean="0">
                <a:solidFill>
                  <a:srgbClr val="FF0000"/>
                </a:solidFill>
              </a:rPr>
              <a:t>. Duomenų </a:t>
            </a:r>
            <a:r>
              <a:rPr lang="lt-LT" dirty="0" err="1" smtClean="0">
                <a:solidFill>
                  <a:srgbClr val="FF0000"/>
                </a:solidFill>
              </a:rPr>
              <a:t>tyrybos</a:t>
            </a:r>
            <a:r>
              <a:rPr lang="lt-LT" dirty="0" smtClean="0">
                <a:solidFill>
                  <a:srgbClr val="FF0000"/>
                </a:solidFill>
              </a:rPr>
              <a:t> metodai gali padėti bankininkams sprendžiant su verslu susijusias bankininkystės ir finansų problemas, nustatant tendencijas, </a:t>
            </a:r>
            <a:r>
              <a:rPr lang="lt-LT" dirty="0" err="1" smtClean="0">
                <a:solidFill>
                  <a:srgbClr val="FF0000"/>
                </a:solidFill>
              </a:rPr>
              <a:t>atsitiktinumus</a:t>
            </a:r>
            <a:r>
              <a:rPr lang="lt-LT" dirty="0" smtClean="0">
                <a:solidFill>
                  <a:srgbClr val="FF0000"/>
                </a:solidFill>
              </a:rPr>
              <a:t> ir sąsajas verslo informacijoje ir rinkos kaštus, kurie vadovams ar vadybininkams nėra iš karto akivaizdūs, nes duomenų apimtis yra per didelė arba juos ekspertai per greitai sukuria ekrane. </a:t>
            </a:r>
            <a:r>
              <a:rPr lang="lt-LT" dirty="0" smtClean="0"/>
              <a:t>Vadovas gali rasti šiuos duomenis, kad galėtų geriau orientuotis į pelningą klientą, jį įsigyti, išlaikyti, </a:t>
            </a:r>
            <a:r>
              <a:rPr lang="lt-LT" dirty="0" err="1" smtClean="0"/>
              <a:t>segmentuoti</a:t>
            </a:r>
            <a:r>
              <a:rPr lang="lt-LT" dirty="0" smtClean="0"/>
              <a:t> ir išlaikyti.</a:t>
            </a:r>
            <a:endParaRPr lang="en-US" dirty="0"/>
          </a:p>
        </p:txBody>
      </p:sp>
    </p:spTree>
    <p:extLst>
      <p:ext uri="{BB962C8B-B14F-4D97-AF65-F5344CB8AC3E}">
        <p14:creationId xmlns:p14="http://schemas.microsoft.com/office/powerpoint/2010/main" val="3771230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351312"/>
          </a:xfrm>
        </p:spPr>
        <p:txBody>
          <a:bodyPr>
            <a:normAutofit fontScale="90000"/>
          </a:bodyPr>
          <a:lstStyle/>
          <a:p>
            <a:pPr algn="ctr"/>
            <a:r>
              <a:rPr lang="lt-LT" dirty="0" smtClean="0"/>
              <a:t>Duomenų </a:t>
            </a:r>
            <a:r>
              <a:rPr lang="lt-LT" dirty="0" err="1" smtClean="0"/>
              <a:t>tyrybos</a:t>
            </a:r>
            <a:r>
              <a:rPr lang="lt-LT" dirty="0" smtClean="0"/>
              <a:t> įgyvendinimo iššūkiai </a:t>
            </a:r>
            <a:endParaRPr lang="en-US" dirty="0"/>
          </a:p>
        </p:txBody>
      </p:sp>
      <p:sp>
        <p:nvSpPr>
          <p:cNvPr id="3" name="Turinio vietos rezervavimo ženklas 2"/>
          <p:cNvSpPr>
            <a:spLocks noGrp="1"/>
          </p:cNvSpPr>
          <p:nvPr>
            <p:ph idx="1"/>
          </p:nvPr>
        </p:nvSpPr>
        <p:spPr>
          <a:xfrm>
            <a:off x="838200" y="1030147"/>
            <a:ext cx="10515600" cy="5521124"/>
          </a:xfrm>
        </p:spPr>
        <p:txBody>
          <a:bodyPr>
            <a:normAutofit fontScale="70000" lnSpcReduction="20000"/>
          </a:bodyPr>
          <a:lstStyle/>
          <a:p>
            <a:pPr marL="0" indent="0">
              <a:buNone/>
            </a:pPr>
            <a:r>
              <a:rPr lang="lt-LT" b="1" dirty="0" smtClean="0"/>
              <a:t>Neišsamūs ir triukšmingi duomenys</a:t>
            </a:r>
            <a:r>
              <a:rPr lang="lt-LT" dirty="0" smtClean="0"/>
              <a:t> </a:t>
            </a:r>
          </a:p>
          <a:p>
            <a:pPr marL="0" indent="0">
              <a:buNone/>
            </a:pPr>
            <a:r>
              <a:rPr lang="lt-LT" dirty="0" smtClean="0"/>
              <a:t>Duomenų </a:t>
            </a:r>
            <a:r>
              <a:rPr lang="lt-LT" dirty="0" err="1" smtClean="0"/>
              <a:t>tyryba</a:t>
            </a:r>
            <a:r>
              <a:rPr lang="lt-LT" dirty="0" smtClean="0"/>
              <a:t> – tai naudingų duomenų išgavimo iš didelio kiekio duomenų procesas. Duomenys realiame pasaulyje yra nevienalyčiai, neišsamūs ir triukšmingi. Didžiuliais kiekiais pateikti duomenys paprastai būna netikslūs arba nepatikimi. Šios problemos gali kilti dėl duomenų matavimo prietaiso arba dėl žmogiškųjų klaidų. Tarkime, mažmeninės prekybos tinklas renka klientų, kurie išleidžia daugiau nei 500 JAV dolerių, telefono numerius, o apskaitos darbuotojai šią informaciją įtraukia į savo sistemą. Įvesdamas telefono numerį žmogus gali padaryti klaidą, todėl duomenys bus neteisingi. Net kai kurie klientai gali nenorėti atskleisti savo telefono numerių, todėl duomenys būna neišsamūs. Duomenys gali būti pakeisti dėl žmogaus ar sistemos klaidos. Visos šios pasekmės (triukšmingi ir neišsamūs duomenys) apsunkina duomenų </a:t>
            </a:r>
            <a:r>
              <a:rPr lang="lt-LT" dirty="0" err="1" smtClean="0"/>
              <a:t>tyrybą</a:t>
            </a:r>
            <a:r>
              <a:rPr lang="lt-LT" dirty="0" smtClean="0"/>
              <a:t>.</a:t>
            </a:r>
          </a:p>
          <a:p>
            <a:pPr marL="0" indent="0">
              <a:buNone/>
            </a:pPr>
            <a:r>
              <a:rPr lang="lt-LT" b="1" dirty="0" smtClean="0"/>
              <a:t>Duomenų pasiskirstymas</a:t>
            </a:r>
          </a:p>
          <a:p>
            <a:pPr marL="0" indent="0">
              <a:buNone/>
            </a:pPr>
            <a:r>
              <a:rPr lang="lt-LT" dirty="0" smtClean="0"/>
              <a:t>Realaus pasaulio duomenys paprastai saugomi įvairiose platformose paskirstytosios kompiuterijos aplinkoje. Jie gali būti duomenų bazėje, atskirose sistemose arba net internete. Praktiškai visus duomenis perkelti į centralizuotą duomenų saugyklą yra gana sudėtinga užduotis, daugiausia dėl organizacinių ir techninių priežasčių. Pavyzdžiui, įvairūs regioniniai biurai gali turėti savo serverius duomenims saugoti. Neįmanoma visų biurų duomenis saugoti centriniame serveryje. Todėl duomenų </a:t>
            </a:r>
            <a:r>
              <a:rPr lang="lt-LT" dirty="0" err="1" smtClean="0"/>
              <a:t>tyrybai</a:t>
            </a:r>
            <a:r>
              <a:rPr lang="lt-LT" dirty="0" smtClean="0"/>
              <a:t> reikia sukurti priemones ir algoritmus, kurie leistų išgauti paskirstytus duomenis. </a:t>
            </a:r>
          </a:p>
          <a:p>
            <a:pPr marL="0" indent="0">
              <a:buNone/>
            </a:pPr>
            <a:r>
              <a:rPr lang="lt-LT" b="1" dirty="0" smtClean="0"/>
              <a:t>Sudėtingi duomenys </a:t>
            </a:r>
          </a:p>
          <a:p>
            <a:pPr marL="0" indent="0">
              <a:buNone/>
            </a:pPr>
            <a:r>
              <a:rPr lang="lt-LT" dirty="0" smtClean="0"/>
              <a:t>Tai gali būti daugialypės terpės duomenys, įskaitant garso ir vaizdo įrašus, vaizdus, sudėtingus duomenis, erdvinius duomenis, laiko eilutes ir pan. Šių įvairių tipų duomenų valdymas ir naudingos informacijos išgavimas yra sudėtinga užduotis. Dažniausiai, norint gauti konkrečią informaciją, reikėtų tobulinti naujas technologijas, naujas priemones ir metodikas.</a:t>
            </a:r>
          </a:p>
        </p:txBody>
      </p:sp>
    </p:spTree>
    <p:extLst>
      <p:ext uri="{BB962C8B-B14F-4D97-AF65-F5344CB8AC3E}">
        <p14:creationId xmlns:p14="http://schemas.microsoft.com/office/powerpoint/2010/main" val="2424181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6"/>
            <a:ext cx="10515600" cy="351312"/>
          </a:xfrm>
        </p:spPr>
        <p:txBody>
          <a:bodyPr>
            <a:normAutofit fontScale="90000"/>
          </a:bodyPr>
          <a:lstStyle/>
          <a:p>
            <a:pPr algn="ctr"/>
            <a:r>
              <a:rPr lang="lt-LT" dirty="0" smtClean="0"/>
              <a:t>Duomenų </a:t>
            </a:r>
            <a:r>
              <a:rPr lang="lt-LT" dirty="0" err="1" smtClean="0"/>
              <a:t>tyrybos</a:t>
            </a:r>
            <a:r>
              <a:rPr lang="lt-LT" dirty="0" smtClean="0"/>
              <a:t> įgyvendinimo iššūkiai </a:t>
            </a:r>
            <a:endParaRPr lang="en-US" dirty="0"/>
          </a:p>
        </p:txBody>
      </p:sp>
      <p:sp>
        <p:nvSpPr>
          <p:cNvPr id="3" name="Turinio vietos rezervavimo ženklas 2"/>
          <p:cNvSpPr>
            <a:spLocks noGrp="1"/>
          </p:cNvSpPr>
          <p:nvPr>
            <p:ph idx="1"/>
          </p:nvPr>
        </p:nvSpPr>
        <p:spPr>
          <a:xfrm>
            <a:off x="838200" y="1261641"/>
            <a:ext cx="10515600" cy="4915322"/>
          </a:xfrm>
        </p:spPr>
        <p:txBody>
          <a:bodyPr>
            <a:normAutofit fontScale="85000" lnSpcReduction="20000"/>
          </a:bodyPr>
          <a:lstStyle/>
          <a:p>
            <a:pPr marL="0" indent="0">
              <a:buNone/>
            </a:pPr>
            <a:r>
              <a:rPr lang="lt-LT" b="1" dirty="0" smtClean="0"/>
              <a:t>Veikimas </a:t>
            </a:r>
          </a:p>
          <a:p>
            <a:pPr marL="0" indent="0">
              <a:buNone/>
            </a:pPr>
            <a:r>
              <a:rPr lang="lt-LT" dirty="0" smtClean="0"/>
              <a:t>Duomenų </a:t>
            </a:r>
            <a:r>
              <a:rPr lang="lt-LT" dirty="0" err="1" smtClean="0"/>
              <a:t>tyrybos</a:t>
            </a:r>
            <a:r>
              <a:rPr lang="lt-LT" dirty="0" smtClean="0"/>
              <a:t> sistemos našumas visų pirma priklauso nuo naudojamų algoritmų ir metodų efektyvumo. Jei sukurtas algoritmas ir metodai neatitinka reikalavimų, tai neigiamai paveiks duomenų </a:t>
            </a:r>
            <a:r>
              <a:rPr lang="lt-LT" dirty="0" err="1" smtClean="0"/>
              <a:t>tyrybos</a:t>
            </a:r>
            <a:r>
              <a:rPr lang="lt-LT" dirty="0" smtClean="0"/>
              <a:t> proceso efektyvumą. </a:t>
            </a:r>
          </a:p>
          <a:p>
            <a:pPr marL="0" indent="0">
              <a:buNone/>
            </a:pPr>
            <a:r>
              <a:rPr lang="lt-LT" b="1" dirty="0" smtClean="0"/>
              <a:t>Duomenų privatumas ir saugumas</a:t>
            </a:r>
          </a:p>
          <a:p>
            <a:pPr marL="0" indent="0">
              <a:buNone/>
            </a:pPr>
            <a:r>
              <a:rPr lang="lt-LT" dirty="0" smtClean="0"/>
              <a:t>Duomenų </a:t>
            </a:r>
            <a:r>
              <a:rPr lang="lt-LT" dirty="0" err="1" smtClean="0"/>
              <a:t>tyryba</a:t>
            </a:r>
            <a:r>
              <a:rPr lang="lt-LT" dirty="0" smtClean="0"/>
              <a:t> paprastai sukelia rimtų problemų, susijusių su duomenų saugumu, valdymu ir privatumu. Pavyzdžiui, jei mažmenininkas analizuoja informaciją apie įsigytas prekes, jis atskleidžia duomenis apie pirkėjų pirkimo įpročius ir pageidavimus be jų sutikimo. </a:t>
            </a:r>
          </a:p>
          <a:p>
            <a:pPr marL="0" indent="0">
              <a:buNone/>
            </a:pPr>
            <a:r>
              <a:rPr lang="lt-LT" b="1" dirty="0" smtClean="0"/>
              <a:t>Duomenų vizualizavimas</a:t>
            </a:r>
          </a:p>
          <a:p>
            <a:pPr marL="0" indent="0">
              <a:buNone/>
            </a:pPr>
            <a:r>
              <a:rPr lang="lt-LT" dirty="0" smtClean="0"/>
              <a:t>Duomenų </a:t>
            </a:r>
            <a:r>
              <a:rPr lang="lt-LT" dirty="0" err="1" smtClean="0"/>
              <a:t>tyrybos</a:t>
            </a:r>
            <a:r>
              <a:rPr lang="lt-LT" dirty="0" smtClean="0"/>
              <a:t> srityje duomenų vizualizavimas yra labai svarbus procesas, nes tai yra pagrindinis metodas, kuriuo išvestis vartotojui parodoma patraukliai. Duomenys turi tiksliai perteikti tai, ką jais norima išreikšti. Tačiau daug kartų tiksliai ir paprastai pateikti informaciją galutiniam naudotojui yra sudėtinga. Kadangi įvesties duomenys ir išvesties informacija yra sudėtingi, norint, kad tai pavyktų, reikia įgyvendinti labai veiksmingus ir sėkmingus duomenų vizualizavimo procesus. </a:t>
            </a:r>
            <a:endParaRPr lang="en-US" dirty="0"/>
          </a:p>
        </p:txBody>
      </p:sp>
    </p:spTree>
    <p:extLst>
      <p:ext uri="{BB962C8B-B14F-4D97-AF65-F5344CB8AC3E}">
        <p14:creationId xmlns:p14="http://schemas.microsoft.com/office/powerpoint/2010/main" val="3401460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solidFill>
                  <a:srgbClr val="FF0000"/>
                </a:solidFill>
              </a:rPr>
              <a:t>2. Užduotis su menti.com</a:t>
            </a:r>
            <a:endParaRPr lang="en-US" dirty="0">
              <a:solidFill>
                <a:srgbClr val="FF0000"/>
              </a:solidFill>
            </a:endParaRPr>
          </a:p>
        </p:txBody>
      </p:sp>
      <p:sp>
        <p:nvSpPr>
          <p:cNvPr id="3" name="Turinio vietos rezervavimo ženklas 2"/>
          <p:cNvSpPr>
            <a:spLocks noGrp="1"/>
          </p:cNvSpPr>
          <p:nvPr>
            <p:ph idx="1"/>
          </p:nvPr>
        </p:nvSpPr>
        <p:spPr/>
        <p:txBody>
          <a:bodyPr/>
          <a:lstStyle/>
          <a:p>
            <a:pPr marL="0" indent="0">
              <a:buNone/>
            </a:pPr>
            <a:r>
              <a:rPr lang="en-US" dirty="0" smtClean="0">
                <a:hlinkClick r:id="rId2"/>
              </a:rPr>
              <a:t>www.mentimeter.com</a:t>
            </a:r>
            <a:endParaRPr lang="lt-LT" dirty="0" smtClean="0"/>
          </a:p>
          <a:p>
            <a:pPr marL="0" indent="0">
              <a:buNone/>
            </a:pPr>
            <a:endParaRPr lang="lt-LT" dirty="0"/>
          </a:p>
          <a:p>
            <a:pPr marL="0" indent="0">
              <a:buNone/>
            </a:pPr>
            <a:endParaRPr lang="lt-LT" dirty="0" smtClean="0"/>
          </a:p>
          <a:p>
            <a:pPr marL="0" indent="0">
              <a:buNone/>
            </a:pPr>
            <a:r>
              <a:rPr lang="lt-LT" dirty="0" smtClean="0"/>
              <a:t> </a:t>
            </a:r>
          </a:p>
          <a:p>
            <a:pPr marL="0" indent="0">
              <a:buNone/>
            </a:pPr>
            <a:endParaRPr lang="en-US" dirty="0"/>
          </a:p>
        </p:txBody>
      </p:sp>
    </p:spTree>
    <p:extLst>
      <p:ext uri="{BB962C8B-B14F-4D97-AF65-F5344CB8AC3E}">
        <p14:creationId xmlns:p14="http://schemas.microsoft.com/office/powerpoint/2010/main" val="236320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Duomenų tipai </a:t>
            </a:r>
            <a:endParaRPr lang="en-US" dirty="0"/>
          </a:p>
        </p:txBody>
      </p:sp>
      <p:sp>
        <p:nvSpPr>
          <p:cNvPr id="3" name="Turinio vietos rezervavimo ženklas 2"/>
          <p:cNvSpPr>
            <a:spLocks noGrp="1"/>
          </p:cNvSpPr>
          <p:nvPr>
            <p:ph idx="1"/>
          </p:nvPr>
        </p:nvSpPr>
        <p:spPr/>
        <p:txBody>
          <a:bodyPr/>
          <a:lstStyle/>
          <a:p>
            <a:pPr marL="0" indent="0">
              <a:buNone/>
            </a:pPr>
            <a:r>
              <a:rPr lang="lt-LT" dirty="0" smtClean="0"/>
              <a:t>Skiriami 3 pagrindiniai duomenų tipai: </a:t>
            </a:r>
          </a:p>
          <a:p>
            <a:r>
              <a:rPr lang="lt-LT" b="1" dirty="0" smtClean="0">
                <a:solidFill>
                  <a:srgbClr val="FF0000"/>
                </a:solidFill>
              </a:rPr>
              <a:t>struktūrizuoti, </a:t>
            </a:r>
          </a:p>
          <a:p>
            <a:r>
              <a:rPr lang="lt-LT" b="1" dirty="0" smtClean="0">
                <a:solidFill>
                  <a:srgbClr val="FF0000"/>
                </a:solidFill>
              </a:rPr>
              <a:t>pusiau struktūrizuoti,</a:t>
            </a:r>
          </a:p>
          <a:p>
            <a:r>
              <a:rPr lang="lt-LT" b="1" dirty="0" smtClean="0">
                <a:solidFill>
                  <a:srgbClr val="FF0000"/>
                </a:solidFill>
              </a:rPr>
              <a:t>nestruktūrizuoti. </a:t>
            </a:r>
          </a:p>
        </p:txBody>
      </p:sp>
      <p:pic>
        <p:nvPicPr>
          <p:cNvPr id="4" name="Paveikslėlis 3"/>
          <p:cNvPicPr>
            <a:picLocks noChangeAspect="1"/>
          </p:cNvPicPr>
          <p:nvPr/>
        </p:nvPicPr>
        <p:blipFill rotWithShape="1">
          <a:blip r:embed="rId2"/>
          <a:srcRect l="34872" t="26364" r="26667" b="40712"/>
          <a:stretch/>
        </p:blipFill>
        <p:spPr>
          <a:xfrm>
            <a:off x="4712678" y="2790092"/>
            <a:ext cx="7033846" cy="3386871"/>
          </a:xfrm>
          <a:prstGeom prst="rect">
            <a:avLst/>
          </a:prstGeom>
        </p:spPr>
      </p:pic>
    </p:spTree>
    <p:extLst>
      <p:ext uri="{BB962C8B-B14F-4D97-AF65-F5344CB8AC3E}">
        <p14:creationId xmlns:p14="http://schemas.microsoft.com/office/powerpoint/2010/main" val="217616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942372" y="0"/>
            <a:ext cx="10515600" cy="1325563"/>
          </a:xfrm>
        </p:spPr>
        <p:txBody>
          <a:bodyPr/>
          <a:lstStyle/>
          <a:p>
            <a:pPr algn="ctr"/>
            <a:r>
              <a:rPr lang="lt-LT" dirty="0" smtClean="0"/>
              <a:t>Struktūrizuoti duomenys </a:t>
            </a:r>
            <a:endParaRPr lang="en-US" dirty="0"/>
          </a:p>
        </p:txBody>
      </p:sp>
      <p:sp>
        <p:nvSpPr>
          <p:cNvPr id="3" name="Turinio vietos rezervavimo ženklas 2"/>
          <p:cNvSpPr>
            <a:spLocks noGrp="1"/>
          </p:cNvSpPr>
          <p:nvPr>
            <p:ph idx="1"/>
          </p:nvPr>
        </p:nvSpPr>
        <p:spPr>
          <a:xfrm>
            <a:off x="509286" y="1238492"/>
            <a:ext cx="10844514" cy="5301204"/>
          </a:xfrm>
        </p:spPr>
        <p:txBody>
          <a:bodyPr>
            <a:normAutofit fontScale="77500" lnSpcReduction="20000"/>
          </a:bodyPr>
          <a:lstStyle/>
          <a:p>
            <a:pPr marL="0" indent="0">
              <a:buNone/>
            </a:pPr>
            <a:r>
              <a:rPr lang="lt-LT" dirty="0" smtClean="0"/>
              <a:t>Duomenys, kurių lengviausia ieškoti ir tvarkyti, nes jie paprastai pateikiami lentelėse, o jų elementus galima suskirstyti į fiksuotus iš anksto apibrėžtus laukus, vadinami struktūrizuotais duomenimis. </a:t>
            </a:r>
          </a:p>
          <a:p>
            <a:pPr marL="0" indent="0">
              <a:buNone/>
            </a:pPr>
            <a:r>
              <a:rPr lang="lt-LT" dirty="0" smtClean="0"/>
              <a:t>Pagalvokite, kokius duomenis galite saugoti "Excel" skaičiuoklėje, ir turėsite struktūrizuotų duomenų pavyzdį. </a:t>
            </a:r>
          </a:p>
          <a:p>
            <a:pPr marL="0" indent="0">
              <a:buNone/>
            </a:pPr>
            <a:r>
              <a:rPr lang="lt-LT" dirty="0" smtClean="0"/>
              <a:t>Struktūrizuoti duomenys gali atitikti duomenų bazės dizainerio sukurtą duomenų modelį - prisiminkite pardavimo įrašus pagal regionus, produktus ar klientus. Struktūrizuotuose duomenyse esybės gali būti sugrupuotos ir sudaryti ryšius („klientai“, kurie taip pat yra „patenkinti paslauga“). Dėl to struktūrizuotus duomenis lengva saugoti, analizuoti ir ieškoti, todėl dar visai neseniai jie buvo vieninteliai įmonėms lengvai pritaikomi duomenys. </a:t>
            </a:r>
          </a:p>
          <a:p>
            <a:pPr marL="0" indent="0">
              <a:buNone/>
            </a:pPr>
            <a:r>
              <a:rPr lang="lt-LT" dirty="0" smtClean="0"/>
              <a:t>Šiandien, daugumos vertinimu, struktūrizuoti duomenys sudaro mažiau nei 20 proc. visų duomenų. Dažnai struktūrizuoti duomenys tvarkomi naudojant struktūrizuotų užklausų kalbą (SQL) - programavimo programinės įrangos kalbą, kurią praėjusio amžiaus septintajame dešimtmetyje sukūrė IBM, skirtą reliacinėms duomenų bazėms.</a:t>
            </a:r>
          </a:p>
          <a:p>
            <a:pPr marL="0" indent="0">
              <a:buNone/>
            </a:pPr>
            <a:r>
              <a:rPr lang="lt-LT" dirty="0" smtClean="0"/>
              <a:t>Struktūrizuotus duomenis gali kurti mašinos ir žmonės. </a:t>
            </a:r>
          </a:p>
          <a:p>
            <a:pPr marL="0" indent="0">
              <a:buNone/>
            </a:pPr>
            <a:r>
              <a:rPr lang="lt-LT" dirty="0" smtClean="0"/>
              <a:t>Struktūrizuotų duomenų pavyzdžiai - finansiniai duomenys, pavyzdžiui, apskaitos operacijos, adresų duomenys, demografinė informacija, klientų žvaigždučių įvertinimai, mašinų žurnalai, išmaniųjų telefonų ir išmaniųjų įrenginių vietos nustatymo duomenys ir kt.</a:t>
            </a:r>
            <a:endParaRPr lang="en-US" dirty="0"/>
          </a:p>
        </p:txBody>
      </p:sp>
    </p:spTree>
    <p:extLst>
      <p:ext uri="{BB962C8B-B14F-4D97-AF65-F5344CB8AC3E}">
        <p14:creationId xmlns:p14="http://schemas.microsoft.com/office/powerpoint/2010/main" val="4056382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949123"/>
          </a:xfrm>
        </p:spPr>
        <p:txBody>
          <a:bodyPr/>
          <a:lstStyle/>
          <a:p>
            <a:pPr algn="ctr"/>
            <a:r>
              <a:rPr lang="lt-LT" dirty="0" smtClean="0"/>
              <a:t>Pusiau struktūrizuoti duomenys </a:t>
            </a:r>
            <a:endParaRPr lang="en-US" dirty="0"/>
          </a:p>
        </p:txBody>
      </p:sp>
      <p:sp>
        <p:nvSpPr>
          <p:cNvPr id="3" name="Turinio vietos rezervavimo ženklas 2"/>
          <p:cNvSpPr>
            <a:spLocks noGrp="1"/>
          </p:cNvSpPr>
          <p:nvPr>
            <p:ph idx="1"/>
          </p:nvPr>
        </p:nvSpPr>
        <p:spPr>
          <a:xfrm>
            <a:off x="838200" y="949124"/>
            <a:ext cx="10515600" cy="5227839"/>
          </a:xfrm>
        </p:spPr>
        <p:txBody>
          <a:bodyPr>
            <a:normAutofit fontScale="92500" lnSpcReduction="20000"/>
          </a:bodyPr>
          <a:lstStyle/>
          <a:p>
            <a:pPr marL="0" indent="0">
              <a:buNone/>
            </a:pPr>
            <a:r>
              <a:rPr lang="lt-LT" dirty="0" smtClean="0"/>
              <a:t>Pusiau struktūrizuotiems duomenims priskiriami duomenys turi tam tikrų apibrėžiančių ar nuoseklių savybių, tačiau neatitinka tokios griežtos struktūros, kokios tikimasi iš reliacinės duomenų bazės. Todėl yra tam tikrų organizacinių savybių, pavyzdžiui, semantinių žymų arba metaduomenų, kad būtų lengviau juos organizuoti, tačiau duomenys vis tiek yra kintantys. </a:t>
            </a:r>
          </a:p>
          <a:p>
            <a:pPr marL="0" indent="0">
              <a:buNone/>
            </a:pPr>
            <a:r>
              <a:rPr lang="lt-LT" dirty="0" smtClean="0"/>
              <a:t>Geras pavyzdys yra el. pašto pranešimai. Nors tikrasis turinys yra nestruktūrizuotas, jame yra struktūrizuotų duomenų, pavyzdžiui, siuntėjo ir gavėjo vardas ir el. pašto adresas, išsiuntimo laikas ir pan. </a:t>
            </a:r>
          </a:p>
          <a:p>
            <a:pPr marL="0" indent="0">
              <a:buNone/>
            </a:pPr>
            <a:r>
              <a:rPr lang="lt-LT" dirty="0" smtClean="0"/>
              <a:t>Kitas pavyzdys - skaitmeninė nuotrauka. Pats vaizdas yra nestruktūrizuotas, bet jei nuotrauka buvo padaryta, pavyzdžiui, išmaniuoju telefonu, joje būtų nurodyta data ir laikas, geografinė žyma ir įrenginio ID. Išsaugojus nuotrauką, jai taip pat galėtų būti suteiktos žymos, kurios suteiktų struktūrą, pavyzdžiui, „šuo“ arba „augintinis“. </a:t>
            </a:r>
          </a:p>
          <a:p>
            <a:pPr marL="0" indent="0">
              <a:buNone/>
            </a:pPr>
            <a:r>
              <a:rPr lang="lt-LT" dirty="0" smtClean="0"/>
              <a:t>Daugelis duomenų, kuriuos žmonės paprastai priskiria nestruktūrizuotiems duomenims, iš tiesų yra pusiau struktūrizuoti, nes juose yra tam tikrų klasifikavimo požymių</a:t>
            </a:r>
            <a:endParaRPr lang="en-US" dirty="0"/>
          </a:p>
        </p:txBody>
      </p:sp>
    </p:spTree>
    <p:extLst>
      <p:ext uri="{BB962C8B-B14F-4D97-AF65-F5344CB8AC3E}">
        <p14:creationId xmlns:p14="http://schemas.microsoft.com/office/powerpoint/2010/main" val="2351699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85195"/>
            <a:ext cx="10515600" cy="1296365"/>
          </a:xfrm>
        </p:spPr>
        <p:txBody>
          <a:bodyPr/>
          <a:lstStyle/>
          <a:p>
            <a:pPr algn="ctr"/>
            <a:r>
              <a:rPr lang="lt-LT" dirty="0" smtClean="0"/>
              <a:t>Nestruktūrizuoti duomenys </a:t>
            </a:r>
            <a:endParaRPr lang="en-US" dirty="0"/>
          </a:p>
        </p:txBody>
      </p:sp>
      <p:sp>
        <p:nvSpPr>
          <p:cNvPr id="3" name="Turinio vietos rezervavimo ženklas 2"/>
          <p:cNvSpPr>
            <a:spLocks noGrp="1"/>
          </p:cNvSpPr>
          <p:nvPr>
            <p:ph idx="1"/>
          </p:nvPr>
        </p:nvSpPr>
        <p:spPr>
          <a:xfrm>
            <a:off x="838200" y="1111170"/>
            <a:ext cx="11187896" cy="5065793"/>
          </a:xfrm>
        </p:spPr>
        <p:txBody>
          <a:bodyPr/>
          <a:lstStyle/>
          <a:p>
            <a:pPr marL="0" indent="0">
              <a:buNone/>
            </a:pPr>
            <a:r>
              <a:rPr lang="lt-LT" dirty="0" smtClean="0"/>
              <a:t>Nestruktūrizuoti duomenys – tai duomenys, kurių negalima sutalpinti į eilutės ir stulpelio duomenų bazę ir kurie neturi susijusio duomenų modelio. Pagalvokite apie el. pašto žinutės tekstą. </a:t>
            </a:r>
          </a:p>
          <a:p>
            <a:pPr marL="0" indent="0">
              <a:buNone/>
            </a:pPr>
            <a:r>
              <a:rPr lang="lt-LT" dirty="0" smtClean="0"/>
              <a:t>Dėl struktūros nebuvimo nestruktūrizuotus duomenis sunkiau ieškoti, valdyti ir analizuoti, todėl įmonės plačiai atmetė nestruktūrizuotus duomenis, kol pastaruoju metu paplitus dirbtiniam intelektui ir mašininio mokymosi algoritmams juos apdoroti tapo lengviau. </a:t>
            </a:r>
          </a:p>
          <a:p>
            <a:pPr marL="0" indent="0">
              <a:buNone/>
            </a:pPr>
            <a:r>
              <a:rPr lang="lt-LT" dirty="0" smtClean="0"/>
              <a:t>Nestruktūrizuotų duomenų pavyzdžiai: nuotraukos, vaizdo ir garso failai, tekstiniai failai, socialinės žiniasklaidos turinys, palydoviniai vaizdai, prezentacijos, PDF, atviri apklausos atsakymai, interneto svetainės ir skambučių centrų stenogramos / įrašai.</a:t>
            </a:r>
            <a:endParaRPr lang="en-US" dirty="0"/>
          </a:p>
        </p:txBody>
      </p:sp>
    </p:spTree>
    <p:extLst>
      <p:ext uri="{BB962C8B-B14F-4D97-AF65-F5344CB8AC3E}">
        <p14:creationId xmlns:p14="http://schemas.microsoft.com/office/powerpoint/2010/main" val="2768134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50471" y="365125"/>
            <a:ext cx="11829325" cy="1162733"/>
          </a:xfrm>
        </p:spPr>
        <p:txBody>
          <a:bodyPr>
            <a:normAutofit fontScale="90000"/>
          </a:bodyPr>
          <a:lstStyle/>
          <a:p>
            <a:pPr algn="ctr"/>
            <a:r>
              <a:rPr lang="lt-LT" dirty="0" smtClean="0"/>
              <a:t>Struktūrizuotų, pusiau struktūrizuotų ir nestruktūrizuotų duomenų pavyzdžiai</a:t>
            </a:r>
          </a:p>
        </p:txBody>
      </p:sp>
      <p:sp>
        <p:nvSpPr>
          <p:cNvPr id="3" name="Turinio vietos rezervavimo ženklas 2"/>
          <p:cNvSpPr>
            <a:spLocks noGrp="1"/>
          </p:cNvSpPr>
          <p:nvPr>
            <p:ph idx="1"/>
          </p:nvPr>
        </p:nvSpPr>
        <p:spPr>
          <a:xfrm>
            <a:off x="838200" y="1825625"/>
            <a:ext cx="11141596" cy="4351338"/>
          </a:xfrm>
        </p:spPr>
        <p:txBody>
          <a:bodyPr>
            <a:normAutofit fontScale="77500" lnSpcReduction="20000"/>
          </a:bodyPr>
          <a:lstStyle/>
          <a:p>
            <a:pPr marL="0" indent="0">
              <a:buNone/>
            </a:pPr>
            <a:r>
              <a:rPr lang="lt-LT" dirty="0" smtClean="0"/>
              <a:t> Darbo pokalbis </a:t>
            </a:r>
          </a:p>
          <a:p>
            <a:pPr marL="0" indent="0">
              <a:buNone/>
            </a:pPr>
            <a:r>
              <a:rPr lang="lt-LT" dirty="0" smtClean="0"/>
              <a:t>Kad būtų lengviau suprasti duomenų klasifikavimo skirtumus, pasitelkime šią analogiją. Sakykime, kad vykstant pokalbiui dėl darbo yra trys skirtingos pokalbių klasifikacijos: struktūrizuotas, pusiau struktūrizuotas ir nestruktūrizuotas. </a:t>
            </a:r>
          </a:p>
          <a:p>
            <a:pPr marL="0" indent="0">
              <a:buNone/>
            </a:pPr>
            <a:r>
              <a:rPr lang="lt-LT" dirty="0" smtClean="0"/>
              <a:t>Struktūrizuoto pokalbio metu pokalbio vedėjas vadovaujasi griežtu scenarijumi, kurį nustatė žmogiškųjų išteklių skyrius ir kurio laikomasi su kiekvienu kandidatu. </a:t>
            </a:r>
          </a:p>
          <a:p>
            <a:pPr marL="0" indent="0">
              <a:buNone/>
            </a:pPr>
            <a:r>
              <a:rPr lang="lt-LT" dirty="0" smtClean="0"/>
              <a:t>Kita pokalbio forma - nestruktūrizuotas pokalbis. Per nestruktūrizuotą pokalbį interviu vedėjas pats sprendžia, kokius klausimus ir kokia tvarka jie bus užduodami (ar apskritai bus užduodami) kiekvienam kandidatui. Iš dalies struktūrizuotas interviu turi ir struktūrizuoto, ir nestruktūrizuoto interviu elementų. Jame  naudojamas nuoseklumas ir kiekybiniai elementai, kuriuos leidžiama naudoti struktūrizuotame pokalbyje, tačiau suteikiama laisvė pritaikyti pagal aplinkybes, kurios labiau atitinka nestruktūrizuotą pokalbį. Taigi, kalbant apie duomenis, struktūrizuotus duomenis lengva organizuoti ir jie atitinka griežtą formatą; nestruktūruoti duomenys yra sudėtinga ir dažnai kokybinė informacija, kurios neįmanoma redukuoti į reliacinę duomenų bazę ar organizuoti joje, o pusiau struktūrizuoti duomenys turi abiejų elementų</a:t>
            </a:r>
            <a:endParaRPr lang="en-US" dirty="0"/>
          </a:p>
        </p:txBody>
      </p:sp>
    </p:spTree>
    <p:extLst>
      <p:ext uri="{BB962C8B-B14F-4D97-AF65-F5344CB8AC3E}">
        <p14:creationId xmlns:p14="http://schemas.microsoft.com/office/powerpoint/2010/main" val="2453797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rotWithShape="1">
          <a:blip r:embed="rId3"/>
          <a:srcRect l="24231" t="25328" r="23334" b="9258"/>
          <a:stretch/>
        </p:blipFill>
        <p:spPr>
          <a:xfrm>
            <a:off x="1527858" y="1113759"/>
            <a:ext cx="8036392" cy="5639228"/>
          </a:xfrm>
          <a:prstGeom prst="rect">
            <a:avLst/>
          </a:prstGeom>
        </p:spPr>
      </p:pic>
      <p:sp>
        <p:nvSpPr>
          <p:cNvPr id="5" name="Pavadinimas 4"/>
          <p:cNvSpPr>
            <a:spLocks noGrp="1"/>
          </p:cNvSpPr>
          <p:nvPr>
            <p:ph type="title"/>
          </p:nvPr>
        </p:nvSpPr>
        <p:spPr>
          <a:xfrm>
            <a:off x="838200" y="365126"/>
            <a:ext cx="10515600" cy="537700"/>
          </a:xfrm>
        </p:spPr>
        <p:txBody>
          <a:bodyPr>
            <a:normAutofit fontScale="90000"/>
          </a:bodyPr>
          <a:lstStyle/>
          <a:p>
            <a:pPr algn="ctr"/>
            <a:r>
              <a:rPr lang="lt-LT" dirty="0" smtClean="0"/>
              <a:t>Pavyzdžiai</a:t>
            </a:r>
            <a:endParaRPr lang="en-US" dirty="0"/>
          </a:p>
        </p:txBody>
      </p:sp>
    </p:spTree>
    <p:extLst>
      <p:ext uri="{BB962C8B-B14F-4D97-AF65-F5344CB8AC3E}">
        <p14:creationId xmlns:p14="http://schemas.microsoft.com/office/powerpoint/2010/main" val="709047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28600" y="0"/>
            <a:ext cx="10881360" cy="3855720"/>
          </a:xfrm>
        </p:spPr>
        <p:txBody>
          <a:bodyPr>
            <a:normAutofit/>
          </a:bodyPr>
          <a:lstStyle/>
          <a:p>
            <a:r>
              <a:rPr lang="lt-LT" sz="3200" dirty="0" smtClean="0"/>
              <a:t>Struktūrizuotų ir </a:t>
            </a:r>
            <a:br>
              <a:rPr lang="lt-LT" sz="3200" dirty="0" smtClean="0"/>
            </a:br>
            <a:r>
              <a:rPr lang="lt-LT" sz="3200" dirty="0" smtClean="0"/>
              <a:t>nestruktūrizuotų</a:t>
            </a:r>
            <a:br>
              <a:rPr lang="lt-LT" sz="3200" dirty="0" smtClean="0"/>
            </a:br>
            <a:r>
              <a:rPr lang="lt-LT" sz="3200" dirty="0" smtClean="0"/>
              <a:t> duomenų</a:t>
            </a:r>
            <a:br>
              <a:rPr lang="lt-LT" sz="3200" dirty="0" smtClean="0"/>
            </a:br>
            <a:r>
              <a:rPr lang="lt-LT" sz="3200" dirty="0" smtClean="0"/>
              <a:t> </a:t>
            </a:r>
            <a:r>
              <a:rPr lang="lt-LT" sz="3200" dirty="0" err="1" smtClean="0"/>
              <a:t>privalumai</a:t>
            </a:r>
            <a:r>
              <a:rPr lang="lt-LT" sz="3200" dirty="0" smtClean="0"/>
              <a:t/>
            </a:r>
            <a:br>
              <a:rPr lang="lt-LT" sz="3200" dirty="0" smtClean="0"/>
            </a:br>
            <a:r>
              <a:rPr lang="lt-LT" sz="3200" dirty="0" smtClean="0"/>
              <a:t> ir trūkumai</a:t>
            </a:r>
            <a:endParaRPr lang="en-US" sz="3200" dirty="0"/>
          </a:p>
        </p:txBody>
      </p:sp>
      <p:pic>
        <p:nvPicPr>
          <p:cNvPr id="4" name="Paveikslėlis 3"/>
          <p:cNvPicPr>
            <a:picLocks noChangeAspect="1"/>
          </p:cNvPicPr>
          <p:nvPr/>
        </p:nvPicPr>
        <p:blipFill rotWithShape="1">
          <a:blip r:embed="rId2"/>
          <a:srcRect l="29750" t="19805" r="28167" b="52371"/>
          <a:stretch/>
        </p:blipFill>
        <p:spPr>
          <a:xfrm>
            <a:off x="3223557" y="548323"/>
            <a:ext cx="8496004" cy="3159874"/>
          </a:xfrm>
          <a:prstGeom prst="rect">
            <a:avLst/>
          </a:prstGeom>
        </p:spPr>
      </p:pic>
      <p:pic>
        <p:nvPicPr>
          <p:cNvPr id="5" name="Paveikslėlis 4"/>
          <p:cNvPicPr>
            <a:picLocks noChangeAspect="1"/>
          </p:cNvPicPr>
          <p:nvPr/>
        </p:nvPicPr>
        <p:blipFill rotWithShape="1">
          <a:blip r:embed="rId2"/>
          <a:srcRect l="29917" t="62888" r="28833" b="12667"/>
          <a:stretch/>
        </p:blipFill>
        <p:spPr>
          <a:xfrm>
            <a:off x="3313421" y="3708197"/>
            <a:ext cx="8316275" cy="2772092"/>
          </a:xfrm>
          <a:prstGeom prst="rect">
            <a:avLst/>
          </a:prstGeom>
        </p:spPr>
      </p:pic>
    </p:spTree>
    <p:extLst>
      <p:ext uri="{BB962C8B-B14F-4D97-AF65-F5344CB8AC3E}">
        <p14:creationId xmlns:p14="http://schemas.microsoft.com/office/powerpoint/2010/main" val="4019599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p:cNvPicPr>
            <a:picLocks noChangeAspect="1"/>
          </p:cNvPicPr>
          <p:nvPr/>
        </p:nvPicPr>
        <p:blipFill rotWithShape="1">
          <a:blip r:embed="rId2"/>
          <a:srcRect l="29833" t="31482" r="28833" b="26296"/>
          <a:stretch/>
        </p:blipFill>
        <p:spPr>
          <a:xfrm>
            <a:off x="1730038" y="975360"/>
            <a:ext cx="8378042" cy="4746216"/>
          </a:xfrm>
          <a:prstGeom prst="rect">
            <a:avLst/>
          </a:prstGeom>
        </p:spPr>
      </p:pic>
      <p:pic>
        <p:nvPicPr>
          <p:cNvPr id="6" name="Paveikslėlis 5"/>
          <p:cNvPicPr>
            <a:picLocks noChangeAspect="1"/>
          </p:cNvPicPr>
          <p:nvPr/>
        </p:nvPicPr>
        <p:blipFill rotWithShape="1">
          <a:blip r:embed="rId3"/>
          <a:srcRect l="29750" t="19805" r="28167" b="77374"/>
          <a:stretch/>
        </p:blipFill>
        <p:spPr>
          <a:xfrm>
            <a:off x="1730037" y="655003"/>
            <a:ext cx="8496004" cy="320357"/>
          </a:xfrm>
          <a:prstGeom prst="rect">
            <a:avLst/>
          </a:prstGeom>
        </p:spPr>
      </p:pic>
    </p:spTree>
    <p:extLst>
      <p:ext uri="{BB962C8B-B14F-4D97-AF65-F5344CB8AC3E}">
        <p14:creationId xmlns:p14="http://schemas.microsoft.com/office/powerpoint/2010/main" val="594627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074420" y="1364583"/>
            <a:ext cx="10043160" cy="4247317"/>
          </a:xfrm>
          <a:prstGeom prst="rect">
            <a:avLst/>
          </a:prstGeom>
        </p:spPr>
        <p:txBody>
          <a:bodyPr wrap="square">
            <a:spAutoFit/>
          </a:bodyPr>
          <a:lstStyle/>
          <a:p>
            <a:r>
              <a:rPr lang="lt-LT" b="1" dirty="0" smtClean="0">
                <a:solidFill>
                  <a:srgbClr val="FF0000"/>
                </a:solidFill>
              </a:rPr>
              <a:t>Struktūrizuoti (kiekybiniai) duomenys leidžia pamatyti klientus „iš paukščio skrydžio“, o nestruktūrizuoti (kokybiniai) duomenys padeda geriau suprasti klientų elgseną ir </a:t>
            </a:r>
            <a:r>
              <a:rPr lang="lt-LT" b="1" dirty="0" err="1" smtClean="0">
                <a:solidFill>
                  <a:srgbClr val="FF0000"/>
                </a:solidFill>
              </a:rPr>
              <a:t>ketinimus</a:t>
            </a:r>
            <a:r>
              <a:rPr lang="lt-LT" b="1" dirty="0" smtClean="0">
                <a:solidFill>
                  <a:srgbClr val="FF0000"/>
                </a:solidFill>
              </a:rPr>
              <a:t>. </a:t>
            </a:r>
          </a:p>
          <a:p>
            <a:r>
              <a:rPr lang="lt-LT" dirty="0" smtClean="0"/>
              <a:t> </a:t>
            </a:r>
          </a:p>
          <a:p>
            <a:r>
              <a:rPr lang="lt-LT" b="1" dirty="0" smtClean="0"/>
              <a:t>Šaltiniai: </a:t>
            </a:r>
            <a:r>
              <a:rPr lang="lt-LT" dirty="0" smtClean="0"/>
              <a:t>Struktūrizuoti duomenys gaunami iš GPS jutiklių, internetinių formų, tinklo žurnalų, </a:t>
            </a:r>
            <a:r>
              <a:rPr lang="lt-LT" dirty="0" err="1" smtClean="0"/>
              <a:t>žiniatinklio</a:t>
            </a:r>
            <a:r>
              <a:rPr lang="lt-LT" dirty="0" smtClean="0"/>
              <a:t> serverių žurnalų, OLTP sistemų ir t. t., o nestruktūrizuotų duomenų šaltiniai yra el. pašto pranešimai, tekstų apdorojimo dokumentai, PDF failai ir kt. Formos: Struktūrizuotus duomenis sudaro skaičiai ir reikšmės, o nestruktūrizuotus duomenis – jutikliai, tekstiniai failai, garso ir vaizdo failai ir kt.</a:t>
            </a:r>
          </a:p>
          <a:p>
            <a:r>
              <a:rPr lang="lt-LT" b="1" dirty="0" smtClean="0"/>
              <a:t>Modeliai: </a:t>
            </a:r>
            <a:r>
              <a:rPr lang="lt-LT" dirty="0" smtClean="0"/>
              <a:t>Struktūrizuoti duomenys turi iš anksto nustatytą duomenų modelį ir prieš patalpinant į duomenų saugyklą yra suformatuojami pagal nustatytą duomenų struktūrą (pvz., schema įrašant), o nestruktūrizuoti duomenys saugomi savo prigimtiniu formatu ir neapdorojami tol, kol nėra naudojami (pvz., schema skaitant). </a:t>
            </a:r>
          </a:p>
          <a:p>
            <a:r>
              <a:rPr lang="lt-LT" b="1" dirty="0" smtClean="0"/>
              <a:t>Saugojimas: </a:t>
            </a:r>
            <a:r>
              <a:rPr lang="lt-LT" dirty="0" smtClean="0"/>
              <a:t>Struktūrizuoti duomenys saugomi lentelių formatais (pvz., skaičiuoklių lentelėse arba SQL duomenų bazėse), kuriems saugoti reikia mažiau vietos. Juos galima saugoti duomenų saugyklose, todėl juos galima labai lengvai glaudinti.  </a:t>
            </a:r>
          </a:p>
          <a:p>
            <a:r>
              <a:rPr lang="lt-LT" b="1" dirty="0" smtClean="0"/>
              <a:t>Naudojimo būdai: </a:t>
            </a:r>
            <a:r>
              <a:rPr lang="lt-LT" dirty="0" smtClean="0"/>
              <a:t>Struktūrizuotus duomenis naudoja mašininis mokymasis (ML) ir jų algoritmai, o nestruktūrizuotus duomenis - natūralios kalbos apdorojimas (NLP) ir teksto gavyba. </a:t>
            </a:r>
            <a:endParaRPr lang="en-US" dirty="0"/>
          </a:p>
        </p:txBody>
      </p:sp>
      <p:sp>
        <p:nvSpPr>
          <p:cNvPr id="4" name="Pavadinimas 3"/>
          <p:cNvSpPr>
            <a:spLocks noGrp="1"/>
          </p:cNvSpPr>
          <p:nvPr>
            <p:ph type="title"/>
          </p:nvPr>
        </p:nvSpPr>
        <p:spPr/>
        <p:txBody>
          <a:bodyPr>
            <a:normAutofit fontScale="90000"/>
          </a:bodyPr>
          <a:lstStyle/>
          <a:p>
            <a:r>
              <a:rPr lang="lt-LT" dirty="0" smtClean="0"/>
              <a:t>Struktūrizuotų ir nestruktūrizuotų duomenų pagrindiniai skirtumai </a:t>
            </a:r>
            <a:br>
              <a:rPr lang="lt-LT" dirty="0" smtClean="0"/>
            </a:br>
            <a:endParaRPr lang="en-US" dirty="0"/>
          </a:p>
        </p:txBody>
      </p:sp>
    </p:spTree>
    <p:extLst>
      <p:ext uri="{BB962C8B-B14F-4D97-AF65-F5344CB8AC3E}">
        <p14:creationId xmlns:p14="http://schemas.microsoft.com/office/powerpoint/2010/main" val="3711770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Veiksmai su duomenimis</a:t>
            </a:r>
            <a:endParaRPr lang="en-US" dirty="0"/>
          </a:p>
        </p:txBody>
      </p:sp>
      <p:sp>
        <p:nvSpPr>
          <p:cNvPr id="3" name="Turinio vietos rezervavimo ženklas 2"/>
          <p:cNvSpPr>
            <a:spLocks noGrp="1"/>
          </p:cNvSpPr>
          <p:nvPr>
            <p:ph idx="1"/>
          </p:nvPr>
        </p:nvSpPr>
        <p:spPr>
          <a:xfrm>
            <a:off x="838200" y="1825625"/>
            <a:ext cx="5275730" cy="4351338"/>
          </a:xfrm>
        </p:spPr>
        <p:txBody>
          <a:bodyPr/>
          <a:lstStyle/>
          <a:p>
            <a:pPr marL="514350" indent="-514350">
              <a:buAutoNum type="arabicPeriod"/>
            </a:pPr>
            <a:r>
              <a:rPr lang="lt-LT" b="1" dirty="0" smtClean="0"/>
              <a:t>Duomenų rinkimas </a:t>
            </a:r>
          </a:p>
          <a:p>
            <a:pPr marL="0" indent="0">
              <a:buNone/>
            </a:pPr>
            <a:r>
              <a:rPr lang="lt-LT" dirty="0" smtClean="0"/>
              <a:t>Pirmasis žingsnis – surinkti duomenis. </a:t>
            </a:r>
          </a:p>
          <a:p>
            <a:pPr marL="0" indent="0">
              <a:buNone/>
            </a:pPr>
            <a:r>
              <a:rPr lang="lt-LT" dirty="0" smtClean="0"/>
              <a:t>Nors daugeliu atvejų tai gali būti nesudėtingas procesas, pavyzdžiui, duomenys, gaunami į duomenų bazę iš </a:t>
            </a:r>
            <a:r>
              <a:rPr lang="lt-LT" dirty="0" err="1" smtClean="0"/>
              <a:t>žiniatinklio</a:t>
            </a:r>
            <a:r>
              <a:rPr lang="lt-LT" dirty="0" smtClean="0"/>
              <a:t> programos, kartais turime naudoti specialius metodus. </a:t>
            </a:r>
            <a:endParaRPr lang="en-US" dirty="0"/>
          </a:p>
        </p:txBody>
      </p:sp>
      <p:pic>
        <p:nvPicPr>
          <p:cNvPr id="4" name="Paveikslėlis 3"/>
          <p:cNvPicPr>
            <a:picLocks noChangeAspect="1"/>
          </p:cNvPicPr>
          <p:nvPr/>
        </p:nvPicPr>
        <p:blipFill rotWithShape="1">
          <a:blip r:embed="rId2"/>
          <a:srcRect l="30128" t="19174" r="25641" b="11311"/>
          <a:stretch/>
        </p:blipFill>
        <p:spPr>
          <a:xfrm>
            <a:off x="6113930" y="1347055"/>
            <a:ext cx="5463338" cy="4829908"/>
          </a:xfrm>
          <a:prstGeom prst="rect">
            <a:avLst/>
          </a:prstGeom>
        </p:spPr>
      </p:pic>
    </p:spTree>
    <p:extLst>
      <p:ext uri="{BB962C8B-B14F-4D97-AF65-F5344CB8AC3E}">
        <p14:creationId xmlns:p14="http://schemas.microsoft.com/office/powerpoint/2010/main" val="1083838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2. Duomenų saugojimas </a:t>
            </a:r>
            <a:br>
              <a:rPr lang="lt-LT" dirty="0" smtClean="0"/>
            </a:br>
            <a:endParaRPr lang="en-US" dirty="0"/>
          </a:p>
        </p:txBody>
      </p:sp>
      <p:sp>
        <p:nvSpPr>
          <p:cNvPr id="3" name="Turinio vietos rezervavimo ženklas 2"/>
          <p:cNvSpPr>
            <a:spLocks noGrp="1"/>
          </p:cNvSpPr>
          <p:nvPr>
            <p:ph idx="1"/>
          </p:nvPr>
        </p:nvSpPr>
        <p:spPr>
          <a:xfrm>
            <a:off x="609600" y="1219200"/>
            <a:ext cx="11226800" cy="4957763"/>
          </a:xfrm>
        </p:spPr>
        <p:txBody>
          <a:bodyPr>
            <a:normAutofit fontScale="92500" lnSpcReduction="10000"/>
          </a:bodyPr>
          <a:lstStyle/>
          <a:p>
            <a:pPr marL="0" indent="0">
              <a:buNone/>
            </a:pPr>
            <a:r>
              <a:rPr lang="lt-LT" dirty="0" smtClean="0"/>
              <a:t>Saugoti duomenis gali būti sudėtinga, ypač jei kalbame apie didelius duomenis. Nusprendžiant, kaip saugoti duomenis, tikslinga numatyti, kokiu būdu ateityje norėsite pateikti užklausą apie duomenis. </a:t>
            </a:r>
          </a:p>
          <a:p>
            <a:pPr marL="0" indent="0">
              <a:buNone/>
            </a:pPr>
            <a:r>
              <a:rPr lang="lt-LT" dirty="0" smtClean="0"/>
              <a:t>Duomenis galima saugoti keliais būdais: </a:t>
            </a:r>
          </a:p>
          <a:p>
            <a:pPr marL="0" indent="0">
              <a:buNone/>
            </a:pPr>
            <a:r>
              <a:rPr lang="lt-LT" dirty="0" smtClean="0"/>
              <a:t>• Reliacinėje duomenų bazėje saugomas lentelių rinkinys, o užklausoms atlikti naudojama speciali SQL kalba. </a:t>
            </a:r>
          </a:p>
          <a:p>
            <a:pPr marL="0" indent="0">
              <a:buNone/>
            </a:pPr>
            <a:r>
              <a:rPr lang="lt-LT" dirty="0" smtClean="0"/>
              <a:t>• </a:t>
            </a:r>
            <a:r>
              <a:rPr lang="lt-LT" dirty="0" err="1" smtClean="0"/>
              <a:t>NoSQL</a:t>
            </a:r>
            <a:r>
              <a:rPr lang="lt-LT" dirty="0" smtClean="0"/>
              <a:t> duomenų bazės, pavyzdžiui, </a:t>
            </a:r>
            <a:r>
              <a:rPr lang="lt-LT" dirty="0" err="1" smtClean="0"/>
              <a:t>CosmosDB</a:t>
            </a:r>
            <a:r>
              <a:rPr lang="lt-LT" dirty="0" smtClean="0"/>
              <a:t>, duomenims schemų neįtvirtina ir leidžia saugoti sudėtingesnius duomenis, pavyzdžiui, hierarchinius JSON dokumentus ar grafikus. </a:t>
            </a:r>
          </a:p>
          <a:p>
            <a:pPr marL="0" indent="0">
              <a:buNone/>
            </a:pPr>
            <a:r>
              <a:rPr lang="lt-LT" dirty="0" smtClean="0"/>
              <a:t>• Duomenų ežero saugykla naudojama didelėms neapdorotų, nestruktūrizuotų duomenų kolekcijoms saugoti. Duomenų ežerai dažnai naudojami dideliems duomenims, kai visi duomenys netelpa viename kompiuteryje, todėl juos reikia saugoti ir apdoroti serverių klasteryje. </a:t>
            </a:r>
            <a:endParaRPr lang="en-US" dirty="0"/>
          </a:p>
        </p:txBody>
      </p:sp>
    </p:spTree>
    <p:extLst>
      <p:ext uri="{BB962C8B-B14F-4D97-AF65-F5344CB8AC3E}">
        <p14:creationId xmlns:p14="http://schemas.microsoft.com/office/powerpoint/2010/main" val="2480703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3. Duomenų apdorojimas </a:t>
            </a:r>
            <a:endParaRPr lang="en-US" dirty="0"/>
          </a:p>
        </p:txBody>
      </p:sp>
      <p:sp>
        <p:nvSpPr>
          <p:cNvPr id="3" name="Turinio vietos rezervavimo ženklas 2"/>
          <p:cNvSpPr>
            <a:spLocks noGrp="1"/>
          </p:cNvSpPr>
          <p:nvPr>
            <p:ph idx="1"/>
          </p:nvPr>
        </p:nvSpPr>
        <p:spPr>
          <a:xfrm>
            <a:off x="838200" y="1825625"/>
            <a:ext cx="4597400" cy="4351338"/>
          </a:xfrm>
        </p:spPr>
        <p:txBody>
          <a:bodyPr>
            <a:normAutofit fontScale="92500" lnSpcReduction="10000"/>
          </a:bodyPr>
          <a:lstStyle/>
          <a:p>
            <a:pPr marL="0" indent="0">
              <a:buNone/>
            </a:pPr>
            <a:r>
              <a:rPr lang="lt-LT" dirty="0" smtClean="0"/>
              <a:t>Tai žingsnis, apimantis duomenų konvertavimą iš pradinės formos į formą, kurią galima naudoti vizualizavimui ir (arba) modelių mokymui. Dirbant su nestruktūrizuotais duomenimis, pavyzdžiui, tekstu ar vaizdais, gali tekti naudoti tam tikrus dirbtinio intelekto metodus, kad iš duomenų būtų galima išgauti požymius ir taip juos paversti struktūrizuota forma.</a:t>
            </a:r>
            <a:endParaRPr lang="en-US" dirty="0" smtClean="0"/>
          </a:p>
          <a:p>
            <a:endParaRPr lang="en-US" dirty="0"/>
          </a:p>
        </p:txBody>
      </p:sp>
      <p:pic>
        <p:nvPicPr>
          <p:cNvPr id="4" name="Paveikslėlis 3"/>
          <p:cNvPicPr>
            <a:picLocks noChangeAspect="1"/>
          </p:cNvPicPr>
          <p:nvPr/>
        </p:nvPicPr>
        <p:blipFill>
          <a:blip r:embed="rId2"/>
          <a:stretch>
            <a:fillRect/>
          </a:stretch>
        </p:blipFill>
        <p:spPr>
          <a:xfrm>
            <a:off x="7317422" y="142239"/>
            <a:ext cx="3502978" cy="6473503"/>
          </a:xfrm>
          <a:prstGeom prst="rect">
            <a:avLst/>
          </a:prstGeom>
        </p:spPr>
      </p:pic>
    </p:spTree>
    <p:extLst>
      <p:ext uri="{BB962C8B-B14F-4D97-AF65-F5344CB8AC3E}">
        <p14:creationId xmlns:p14="http://schemas.microsoft.com/office/powerpoint/2010/main" val="2151495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4. Vizualizavimas / žmogaus įžvalgos </a:t>
            </a:r>
            <a:endParaRPr lang="en-US" dirty="0"/>
          </a:p>
        </p:txBody>
      </p:sp>
      <p:sp>
        <p:nvSpPr>
          <p:cNvPr id="3" name="Turinio vietos rezervavimo ženklas 2"/>
          <p:cNvSpPr>
            <a:spLocks noGrp="1"/>
          </p:cNvSpPr>
          <p:nvPr>
            <p:ph idx="1"/>
          </p:nvPr>
        </p:nvSpPr>
        <p:spPr>
          <a:xfrm>
            <a:off x="838200" y="2438399"/>
            <a:ext cx="5948680" cy="3738563"/>
          </a:xfrm>
        </p:spPr>
        <p:txBody>
          <a:bodyPr>
            <a:normAutofit/>
          </a:bodyPr>
          <a:lstStyle/>
          <a:p>
            <a:pPr marL="0" indent="0">
              <a:buNone/>
            </a:pPr>
            <a:r>
              <a:rPr lang="lt-LT" dirty="0" smtClean="0"/>
              <a:t>Turėdami daug įvairių vizualizavimo metodų savo įrankių rinkinyje galime rasti tinkamą atvaizdavimą, kad padarytume įžvalgą. Dažnai duomenų mokslininkui reikia „žaisti su duomenimis“, daug kartų juos vizualizuojant ir ieškant tam tikrų sąsajų. Taip pat galime naudoti statistinius metodus, kad patikrintume hipotezes arba įrodytume ryšį tarp skirtingų duomenų.</a:t>
            </a:r>
            <a:endParaRPr lang="en-US" dirty="0"/>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386" y="2438399"/>
            <a:ext cx="5181074" cy="3308032"/>
          </a:xfrm>
          <a:prstGeom prst="rect">
            <a:avLst/>
          </a:prstGeom>
        </p:spPr>
      </p:pic>
      <p:sp>
        <p:nvSpPr>
          <p:cNvPr id="6" name="Stačiakampis 5"/>
          <p:cNvSpPr/>
          <p:nvPr/>
        </p:nvSpPr>
        <p:spPr>
          <a:xfrm>
            <a:off x="764540" y="1367522"/>
            <a:ext cx="10878820" cy="954107"/>
          </a:xfrm>
          <a:prstGeom prst="rect">
            <a:avLst/>
          </a:prstGeom>
        </p:spPr>
        <p:txBody>
          <a:bodyPr wrap="square">
            <a:spAutoFit/>
          </a:bodyPr>
          <a:lstStyle/>
          <a:p>
            <a:r>
              <a:rPr lang="lt-LT" sz="2800" dirty="0"/>
              <a:t>Pagrindinis tikslas yra aiškiai ir efektyviai perteikti informaciją vartotojams grafinėmis priemonėmis.</a:t>
            </a:r>
          </a:p>
        </p:txBody>
      </p:sp>
    </p:spTree>
    <p:extLst>
      <p:ext uri="{BB962C8B-B14F-4D97-AF65-F5344CB8AC3E}">
        <p14:creationId xmlns:p14="http://schemas.microsoft.com/office/powerpoint/2010/main" val="2265199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5. Prognozavimo </a:t>
            </a:r>
            <a:r>
              <a:rPr lang="lt-LT" dirty="0"/>
              <a:t>modelio mokymas </a:t>
            </a:r>
            <a:endParaRPr lang="en-US" dirty="0"/>
          </a:p>
        </p:txBody>
      </p:sp>
      <p:sp>
        <p:nvSpPr>
          <p:cNvPr id="3" name="Turinio vietos rezervavimo ženklas 2"/>
          <p:cNvSpPr>
            <a:spLocks noGrp="1"/>
          </p:cNvSpPr>
          <p:nvPr>
            <p:ph idx="1"/>
          </p:nvPr>
        </p:nvSpPr>
        <p:spPr>
          <a:xfrm>
            <a:off x="716280" y="1584960"/>
            <a:ext cx="7147560" cy="4734243"/>
          </a:xfrm>
        </p:spPr>
        <p:txBody>
          <a:bodyPr>
            <a:normAutofit lnSpcReduction="10000"/>
          </a:bodyPr>
          <a:lstStyle/>
          <a:p>
            <a:pPr marL="0" indent="0">
              <a:buNone/>
            </a:pPr>
            <a:r>
              <a:rPr lang="lt-LT" dirty="0" smtClean="0"/>
              <a:t>Kadangi </a:t>
            </a:r>
            <a:r>
              <a:rPr lang="lt-LT" dirty="0"/>
              <a:t>galutinis duomenų mokslo tikslas – gebėti priimti sprendimus remiantis duomenimis, galime norėti pasinaudoti mašininio mokymosi metodais, kad sukurtume prognozavimo modelį. Paskui jį galėsime naudoti prognozėms atlikti naudodami naujus panašios struktūros duomenų rinkinius. </a:t>
            </a:r>
            <a:endParaRPr lang="lt-LT" dirty="0" smtClean="0"/>
          </a:p>
          <a:p>
            <a:pPr marL="0" indent="0">
              <a:buNone/>
            </a:pPr>
            <a:r>
              <a:rPr lang="lt-LT" dirty="0" smtClean="0"/>
              <a:t> </a:t>
            </a:r>
            <a:r>
              <a:rPr lang="lt-LT" dirty="0"/>
              <a:t>Žinoma, priklausomai nuo faktinių duomenų, kai kurių žingsnių gali nebūti (pavyzdžiui, kai duomenis jau turime duomenų bazėje arba kai mums nereikia modelio mokymo) arba kai kurie žingsniai gali būti kartojami kelis kartus (pavyzdžiui, duomenų apdorojimas).</a:t>
            </a:r>
            <a:endParaRPr lang="en-US" dirty="0"/>
          </a:p>
        </p:txBody>
      </p:sp>
    </p:spTree>
    <p:extLst>
      <p:ext uri="{BB962C8B-B14F-4D97-AF65-F5344CB8AC3E}">
        <p14:creationId xmlns:p14="http://schemas.microsoft.com/office/powerpoint/2010/main" val="934769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solidFill>
                  <a:srgbClr val="FF0000"/>
                </a:solidFill>
              </a:rPr>
              <a:t>3 </a:t>
            </a:r>
            <a:r>
              <a:rPr lang="lt-LT" dirty="0" smtClean="0">
                <a:solidFill>
                  <a:srgbClr val="FF0000"/>
                </a:solidFill>
              </a:rPr>
              <a:t>testas </a:t>
            </a:r>
            <a:endParaRPr lang="en-US" dirty="0">
              <a:solidFill>
                <a:srgbClr val="FF0000"/>
              </a:solidFill>
            </a:endParaRPr>
          </a:p>
        </p:txBody>
      </p:sp>
      <p:sp>
        <p:nvSpPr>
          <p:cNvPr id="3" name="Turinio vietos rezervavimo ženklas 2"/>
          <p:cNvSpPr>
            <a:spLocks noGrp="1"/>
          </p:cNvSpPr>
          <p:nvPr>
            <p:ph idx="1"/>
          </p:nvPr>
        </p:nvSpPr>
        <p:spPr>
          <a:xfrm>
            <a:off x="838200" y="1825624"/>
            <a:ext cx="10515600" cy="4747297"/>
          </a:xfrm>
        </p:spPr>
        <p:txBody>
          <a:bodyPr>
            <a:normAutofit lnSpcReduction="10000"/>
          </a:bodyPr>
          <a:lstStyle/>
          <a:p>
            <a:pPr marL="0" indent="0">
              <a:buNone/>
            </a:pPr>
            <a:r>
              <a:rPr lang="lt-LT" dirty="0"/>
              <a:t>1. Kurios sritys glaudžiai susijusios su duomenų </a:t>
            </a:r>
            <a:r>
              <a:rPr lang="lt-LT" dirty="0" err="1"/>
              <a:t>tyryba</a:t>
            </a:r>
            <a:r>
              <a:rPr lang="lt-LT" dirty="0"/>
              <a:t>?</a:t>
            </a:r>
          </a:p>
          <a:p>
            <a:pPr marL="457200" lvl="1" indent="0">
              <a:buNone/>
            </a:pPr>
            <a:r>
              <a:rPr lang="lt-LT" dirty="0"/>
              <a:t>a. Mašininis mokymasis.</a:t>
            </a:r>
          </a:p>
          <a:p>
            <a:pPr marL="457200" lvl="1" indent="0">
              <a:buNone/>
            </a:pPr>
            <a:r>
              <a:rPr lang="lt-LT" dirty="0"/>
              <a:t>b. Dirbtinis intelektas.</a:t>
            </a:r>
          </a:p>
          <a:p>
            <a:pPr marL="457200" lvl="1" indent="0">
              <a:buNone/>
            </a:pPr>
            <a:r>
              <a:rPr lang="lt-LT" dirty="0"/>
              <a:t>c. a ir b variantai teisingi.</a:t>
            </a:r>
          </a:p>
          <a:p>
            <a:pPr marL="0" indent="0">
              <a:buNone/>
            </a:pPr>
            <a:r>
              <a:rPr lang="lt-LT" dirty="0"/>
              <a:t>2. Kuris iš pavyzdžių yra nestruktūrizuoti duomenys?</a:t>
            </a:r>
          </a:p>
          <a:p>
            <a:pPr marL="457200" lvl="1" indent="0">
              <a:buNone/>
            </a:pPr>
            <a:r>
              <a:rPr lang="lt-LT" dirty="0"/>
              <a:t>a. Klasės mokinių sąrašas.</a:t>
            </a:r>
          </a:p>
          <a:p>
            <a:pPr marL="457200" lvl="1" indent="0">
              <a:buNone/>
            </a:pPr>
            <a:r>
              <a:rPr lang="lt-LT" dirty="0"/>
              <a:t>b. Mokinių </a:t>
            </a:r>
            <a:r>
              <a:rPr lang="lt-LT" dirty="0" err="1"/>
              <a:t>esė</a:t>
            </a:r>
            <a:r>
              <a:rPr lang="lt-LT" dirty="0"/>
              <a:t> kolekcija.</a:t>
            </a:r>
          </a:p>
          <a:p>
            <a:pPr marL="457200" lvl="1" indent="0">
              <a:buNone/>
            </a:pPr>
            <a:r>
              <a:rPr lang="lt-LT" dirty="0"/>
              <a:t>c. Socialinio tinklo vartotojų draugų grafas.</a:t>
            </a:r>
          </a:p>
          <a:p>
            <a:pPr marL="0" indent="0">
              <a:buNone/>
            </a:pPr>
            <a:r>
              <a:rPr lang="lt-LT" dirty="0"/>
              <a:t>3. Koks yra pagrindinis duomenų </a:t>
            </a:r>
            <a:r>
              <a:rPr lang="lt-LT" dirty="0" err="1"/>
              <a:t>tyrybos</a:t>
            </a:r>
            <a:r>
              <a:rPr lang="lt-LT" dirty="0"/>
              <a:t> tikslas?</a:t>
            </a:r>
          </a:p>
          <a:p>
            <a:pPr marL="457200" lvl="1" indent="0">
              <a:buNone/>
            </a:pPr>
            <a:r>
              <a:rPr lang="lt-LT" dirty="0"/>
              <a:t>a. Surinkti duomenis.</a:t>
            </a:r>
          </a:p>
          <a:p>
            <a:pPr marL="457200" lvl="1" indent="0">
              <a:buNone/>
            </a:pPr>
            <a:r>
              <a:rPr lang="lt-LT" dirty="0"/>
              <a:t>b. Apdoroti duomenis.</a:t>
            </a:r>
          </a:p>
          <a:p>
            <a:pPr marL="457200" lvl="1" indent="0">
              <a:buNone/>
            </a:pPr>
            <a:r>
              <a:rPr lang="lt-LT" dirty="0"/>
              <a:t>c. Gebėti sukurti duomenimis pagrįstus sprendimus.</a:t>
            </a:r>
            <a:endParaRPr lang="en-US" dirty="0"/>
          </a:p>
        </p:txBody>
      </p:sp>
    </p:spTree>
    <p:extLst>
      <p:ext uri="{BB962C8B-B14F-4D97-AF65-F5344CB8AC3E}">
        <p14:creationId xmlns:p14="http://schemas.microsoft.com/office/powerpoint/2010/main" val="4282029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Didieji</a:t>
            </a:r>
            <a:r>
              <a:rPr lang="en-US" dirty="0"/>
              <a:t> </a:t>
            </a:r>
            <a:r>
              <a:rPr lang="en-US" dirty="0" err="1"/>
              <a:t>duomenys</a:t>
            </a:r>
            <a:endParaRPr lang="en-US" dirty="0"/>
          </a:p>
        </p:txBody>
      </p:sp>
      <p:sp>
        <p:nvSpPr>
          <p:cNvPr id="3" name="Turinio vietos rezervavimo ženklas 2"/>
          <p:cNvSpPr>
            <a:spLocks noGrp="1"/>
          </p:cNvSpPr>
          <p:nvPr>
            <p:ph idx="1"/>
          </p:nvPr>
        </p:nvSpPr>
        <p:spPr/>
        <p:txBody>
          <a:bodyPr/>
          <a:lstStyle/>
          <a:p>
            <a:pPr marL="0" indent="0">
              <a:buNone/>
            </a:pPr>
            <a:r>
              <a:rPr lang="lt-LT" dirty="0"/>
              <a:t>Sparčiai vystantis šiuolaikinėms technologijoms daugiausia dėmesio skiriama milžiniškų duomenų kiekių, vadinamų didžiaisiais duomenimis, rinkimui. </a:t>
            </a:r>
            <a:endParaRPr lang="lt-LT" dirty="0" smtClean="0"/>
          </a:p>
          <a:p>
            <a:pPr marL="0" indent="0">
              <a:buNone/>
            </a:pPr>
            <a:r>
              <a:rPr lang="lt-LT" dirty="0" smtClean="0"/>
              <a:t>Tačiau </a:t>
            </a:r>
            <a:r>
              <a:rPr lang="lt-LT" dirty="0"/>
              <a:t>susiduriama su dideliais iššūkiais apdorojant didžiuosius duomenis ir išgaunant iš jų informaciją. </a:t>
            </a:r>
            <a:endParaRPr lang="lt-LT" dirty="0" smtClean="0"/>
          </a:p>
          <a:p>
            <a:pPr marL="0" indent="0">
              <a:buNone/>
            </a:pPr>
            <a:r>
              <a:rPr lang="lt-LT" dirty="0" smtClean="0"/>
              <a:t>Didieji </a:t>
            </a:r>
            <a:r>
              <a:rPr lang="lt-LT" dirty="0"/>
              <a:t>duomenys apibūdinami "3V" charakteristikomis – </a:t>
            </a:r>
            <a:endParaRPr lang="lt-LT" dirty="0" smtClean="0"/>
          </a:p>
          <a:p>
            <a:pPr marL="0" indent="0">
              <a:buNone/>
            </a:pPr>
            <a:r>
              <a:rPr lang="lt-LT" b="1" dirty="0" smtClean="0"/>
              <a:t>apimties </a:t>
            </a:r>
            <a:r>
              <a:rPr lang="lt-LT" b="1" dirty="0"/>
              <a:t>(</a:t>
            </a:r>
            <a:r>
              <a:rPr lang="lt-LT" b="1" dirty="0" err="1"/>
              <a:t>Volume</a:t>
            </a:r>
            <a:r>
              <a:rPr lang="lt-LT" b="1" dirty="0"/>
              <a:t>), įvairovės (</a:t>
            </a:r>
            <a:r>
              <a:rPr lang="lt-LT" b="1" dirty="0" err="1"/>
              <a:t>Variety</a:t>
            </a:r>
            <a:r>
              <a:rPr lang="lt-LT" b="1" dirty="0"/>
              <a:t>) ir greičio (</a:t>
            </a:r>
            <a:r>
              <a:rPr lang="lt-LT" b="1" dirty="0" err="1"/>
              <a:t>Velocity</a:t>
            </a:r>
            <a:r>
              <a:rPr lang="lt-LT" b="1" dirty="0"/>
              <a:t>).</a:t>
            </a:r>
            <a:endParaRPr lang="en-US" b="1" dirty="0"/>
          </a:p>
        </p:txBody>
      </p:sp>
    </p:spTree>
    <p:extLst>
      <p:ext uri="{BB962C8B-B14F-4D97-AF65-F5344CB8AC3E}">
        <p14:creationId xmlns:p14="http://schemas.microsoft.com/office/powerpoint/2010/main" val="1392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en-US"/>
          </a:p>
        </p:txBody>
      </p:sp>
      <p:sp>
        <p:nvSpPr>
          <p:cNvPr id="3" name="Turinio vietos rezervavimo ženklas 2"/>
          <p:cNvSpPr>
            <a:spLocks noGrp="1"/>
          </p:cNvSpPr>
          <p:nvPr>
            <p:ph idx="1"/>
          </p:nvPr>
        </p:nvSpPr>
        <p:spPr/>
        <p:txBody>
          <a:bodyPr>
            <a:normAutofit/>
          </a:bodyPr>
          <a:lstStyle/>
          <a:p>
            <a:pPr marL="0" indent="0">
              <a:buNone/>
            </a:pPr>
            <a:r>
              <a:rPr lang="lt-LT" dirty="0"/>
              <a:t>Didieji </a:t>
            </a:r>
            <a:r>
              <a:rPr lang="lt-LT" dirty="0">
                <a:solidFill>
                  <a:srgbClr val="FF0000"/>
                </a:solidFill>
              </a:rPr>
              <a:t>duomenys – tai duomenų rinkiniai, kurių dydis viršija tipinių duomenų bazių programinės įrangos įrankių galimybes duomenis fiksuoti, saugoti, tvarkyti ir analizuoti. Taip pat akcentuojamas duomenų </a:t>
            </a:r>
            <a:r>
              <a:rPr lang="lt-LT" b="1" dirty="0">
                <a:solidFill>
                  <a:srgbClr val="FF0000"/>
                </a:solidFill>
              </a:rPr>
              <a:t>daugiamatiškumas (</a:t>
            </a:r>
            <a:r>
              <a:rPr lang="lt-LT" b="1" dirty="0" err="1">
                <a:solidFill>
                  <a:srgbClr val="FF0000"/>
                </a:solidFill>
              </a:rPr>
              <a:t>multi-dimensionality</a:t>
            </a:r>
            <a:r>
              <a:rPr lang="lt-LT" b="1" dirty="0">
                <a:solidFill>
                  <a:srgbClr val="FF0000"/>
                </a:solidFill>
              </a:rPr>
              <a:t>), </a:t>
            </a:r>
            <a:r>
              <a:rPr lang="lt-LT" b="1" dirty="0" smtClean="0">
                <a:solidFill>
                  <a:srgbClr val="FF0000"/>
                </a:solidFill>
              </a:rPr>
              <a:t>greitas </a:t>
            </a:r>
            <a:r>
              <a:rPr lang="lt-LT" b="1" dirty="0">
                <a:solidFill>
                  <a:srgbClr val="FF0000"/>
                </a:solidFill>
              </a:rPr>
              <a:t>judėjimas (</a:t>
            </a:r>
            <a:r>
              <a:rPr lang="lt-LT" b="1" dirty="0" err="1">
                <a:solidFill>
                  <a:srgbClr val="FF0000"/>
                </a:solidFill>
              </a:rPr>
              <a:t>moves</a:t>
            </a:r>
            <a:r>
              <a:rPr lang="lt-LT" b="1" dirty="0">
                <a:solidFill>
                  <a:srgbClr val="FF0000"/>
                </a:solidFill>
              </a:rPr>
              <a:t> to </a:t>
            </a:r>
            <a:r>
              <a:rPr lang="lt-LT" b="1" dirty="0" err="1">
                <a:solidFill>
                  <a:srgbClr val="FF0000"/>
                </a:solidFill>
              </a:rPr>
              <a:t>fast</a:t>
            </a:r>
            <a:r>
              <a:rPr lang="lt-LT" b="1" dirty="0">
                <a:solidFill>
                  <a:srgbClr val="FF0000"/>
                </a:solidFill>
              </a:rPr>
              <a:t>). </a:t>
            </a:r>
            <a:endParaRPr lang="lt-LT" b="1" dirty="0" smtClean="0">
              <a:solidFill>
                <a:srgbClr val="FF0000"/>
              </a:solidFill>
            </a:endParaRPr>
          </a:p>
          <a:p>
            <a:pPr marL="0" indent="0">
              <a:buNone/>
            </a:pPr>
            <a:r>
              <a:rPr lang="lt-LT" dirty="0" smtClean="0">
                <a:solidFill>
                  <a:srgbClr val="FF0000"/>
                </a:solidFill>
              </a:rPr>
              <a:t> Duomenų </a:t>
            </a:r>
            <a:r>
              <a:rPr lang="lt-LT" dirty="0">
                <a:solidFill>
                  <a:srgbClr val="FF0000"/>
                </a:solidFill>
              </a:rPr>
              <a:t>teisingumas, tikslumas, tikrumas (</a:t>
            </a:r>
            <a:r>
              <a:rPr lang="lt-LT" dirty="0" err="1">
                <a:solidFill>
                  <a:srgbClr val="FF0000"/>
                </a:solidFill>
              </a:rPr>
              <a:t>Veracity</a:t>
            </a:r>
            <a:r>
              <a:rPr lang="lt-LT" dirty="0">
                <a:solidFill>
                  <a:srgbClr val="FF0000"/>
                </a:solidFill>
              </a:rPr>
              <a:t>) – Netikslumus gali sukelti nepilni duomenys, modelio tikslumas, </a:t>
            </a:r>
            <a:r>
              <a:rPr lang="lt-LT" dirty="0" err="1">
                <a:solidFill>
                  <a:srgbClr val="FF0000"/>
                </a:solidFill>
              </a:rPr>
              <a:t>neaiškumai</a:t>
            </a:r>
            <a:r>
              <a:rPr lang="lt-LT" dirty="0">
                <a:solidFill>
                  <a:srgbClr val="FF0000"/>
                </a:solidFill>
              </a:rPr>
              <a:t> duomenyse, apgaulė, sukčiavimas, dubliavimas, neužbaigtumas, šlamštas ir vėlavimas. </a:t>
            </a:r>
            <a:r>
              <a:rPr lang="lt-LT" dirty="0"/>
              <a:t>Dėl teisingumo rezultatai gauti iš didelių duomenų, negali būti įrodyti. Jie yra tikimybiniai (pateikiami su tam tikra tikimybe). </a:t>
            </a:r>
            <a:r>
              <a:rPr lang="lt-LT" dirty="0" smtClean="0"/>
              <a:t> </a:t>
            </a:r>
          </a:p>
        </p:txBody>
      </p:sp>
    </p:spTree>
    <p:extLst>
      <p:ext uri="{BB962C8B-B14F-4D97-AF65-F5344CB8AC3E}">
        <p14:creationId xmlns:p14="http://schemas.microsoft.com/office/powerpoint/2010/main" val="379671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Didieji duomenys - pavyzdžiai</a:t>
            </a:r>
            <a:endParaRPr lang="en-US" dirty="0"/>
          </a:p>
        </p:txBody>
      </p:sp>
      <p:sp>
        <p:nvSpPr>
          <p:cNvPr id="3" name="Turinio vietos rezervavimo ženklas 2"/>
          <p:cNvSpPr>
            <a:spLocks noGrp="1"/>
          </p:cNvSpPr>
          <p:nvPr>
            <p:ph idx="1"/>
          </p:nvPr>
        </p:nvSpPr>
        <p:spPr/>
        <p:txBody>
          <a:bodyPr>
            <a:normAutofit/>
          </a:bodyPr>
          <a:lstStyle/>
          <a:p>
            <a:pPr marL="0" indent="0">
              <a:buNone/>
            </a:pPr>
            <a:r>
              <a:rPr lang="lt-LT" dirty="0"/>
              <a:t>Didieji duomenys (angl. </a:t>
            </a:r>
            <a:r>
              <a:rPr lang="lt-LT" dirty="0" err="1"/>
              <a:t>big</a:t>
            </a:r>
            <a:r>
              <a:rPr lang="lt-LT" dirty="0"/>
              <a:t> data) – tai žmonių ar mašinų sukuriami dideli duomenų kiekiai, kaip antai pirkimo sandorių duomenys, naudojimosi socialiniais tinklais įpročiai, interesai ir pomėgiai, padėties nustatymo sistemų, pvz., GPS, signalai, jutiklių registruojama klimato informacija. Apdoroti ir išanalizuoti jie paverčiami įžvalgomis, padedančiomis priimti sprendimus rinkodaros, reklamos, prekybos, miestų planavimo, sveikatos priežiūros bei transporto srityse. Pasinaudodamos šia informacija įmonės gali siūlyti prekes tik tiems, kam jų reikia, ir tik tada, kai jų reikia. Ji taip pat gali patarti, kokį maršrutą pasirinkti, kokią draudimo paslaugą pasiūlyti klientui, ar suteikti paskolą ir netgi gali padėti išsirinkti tinkamą darbuotoją.</a:t>
            </a:r>
            <a:endParaRPr lang="en-US" dirty="0"/>
          </a:p>
        </p:txBody>
      </p:sp>
    </p:spTree>
    <p:extLst>
      <p:ext uri="{BB962C8B-B14F-4D97-AF65-F5344CB8AC3E}">
        <p14:creationId xmlns:p14="http://schemas.microsoft.com/office/powerpoint/2010/main" val="771395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
            <a:ext cx="10515600" cy="1255058"/>
          </a:xfrm>
        </p:spPr>
        <p:txBody>
          <a:bodyPr/>
          <a:lstStyle/>
          <a:p>
            <a:r>
              <a:rPr lang="lt-LT" dirty="0"/>
              <a:t>Didžiųjų duomenų keliami iššūkiai </a:t>
            </a:r>
            <a:endParaRPr lang="en-US" dirty="0"/>
          </a:p>
        </p:txBody>
      </p:sp>
      <p:sp>
        <p:nvSpPr>
          <p:cNvPr id="3" name="Turinio vietos rezervavimo ženklas 2"/>
          <p:cNvSpPr>
            <a:spLocks noGrp="1"/>
          </p:cNvSpPr>
          <p:nvPr>
            <p:ph idx="1"/>
          </p:nvPr>
        </p:nvSpPr>
        <p:spPr>
          <a:xfrm>
            <a:off x="838200" y="1084729"/>
            <a:ext cx="10515600" cy="5880847"/>
          </a:xfrm>
        </p:spPr>
        <p:txBody>
          <a:bodyPr>
            <a:normAutofit fontScale="77500" lnSpcReduction="20000"/>
          </a:bodyPr>
          <a:lstStyle/>
          <a:p>
            <a:pPr marL="0" indent="0">
              <a:buNone/>
            </a:pPr>
            <a:r>
              <a:rPr lang="lt-LT" b="1" dirty="0" smtClean="0"/>
              <a:t>Iššūkiai, susiję su didžiųjų duomenų </a:t>
            </a:r>
            <a:r>
              <a:rPr lang="lt-LT" b="1" dirty="0" err="1" smtClean="0"/>
              <a:t>taikymais</a:t>
            </a:r>
            <a:r>
              <a:rPr lang="lt-LT" b="1" dirty="0" smtClean="0"/>
              <a:t> </a:t>
            </a:r>
          </a:p>
          <a:p>
            <a:pPr marL="0" indent="0">
              <a:buNone/>
            </a:pPr>
            <a:r>
              <a:rPr lang="lt-LT" dirty="0" smtClean="0"/>
              <a:t>• </a:t>
            </a:r>
            <a:r>
              <a:rPr lang="lt-LT" dirty="0"/>
              <a:t>Dauguma didelių duomenų analizės sistemų apsiriboja „</a:t>
            </a:r>
            <a:r>
              <a:rPr lang="lt-LT" dirty="0" err="1"/>
              <a:t>Apache</a:t>
            </a:r>
            <a:r>
              <a:rPr lang="lt-LT" dirty="0"/>
              <a:t> </a:t>
            </a:r>
            <a:r>
              <a:rPr lang="lt-LT" dirty="0" err="1"/>
              <a:t>Hadoop</a:t>
            </a:r>
            <a:r>
              <a:rPr lang="lt-LT" dirty="0"/>
              <a:t>“ rinkiniu. Vadinasi, duomenų saugojimo ir valdymo sluoksnių išskyrimas yra iššūkis. Sluoksnių išskyrimas padidina didžiųjų duomenų funkcionalumą </a:t>
            </a:r>
            <a:r>
              <a:rPr lang="lt-LT" dirty="0" err="1"/>
              <a:t>taikymuose</a:t>
            </a:r>
            <a:r>
              <a:rPr lang="lt-LT" dirty="0"/>
              <a:t>. </a:t>
            </a:r>
            <a:endParaRPr lang="lt-LT" dirty="0" smtClean="0"/>
          </a:p>
          <a:p>
            <a:pPr marL="0" indent="0">
              <a:buNone/>
            </a:pPr>
            <a:r>
              <a:rPr lang="lt-LT" dirty="0" smtClean="0"/>
              <a:t>• </a:t>
            </a:r>
            <a:r>
              <a:rPr lang="lt-LT" dirty="0"/>
              <a:t>Pagrindinė problema, su kuria susiduriama, yra paskirstytų ir centralizuotų funkcijų derinimas didžiųjų duomenų </a:t>
            </a:r>
            <a:r>
              <a:rPr lang="lt-LT" dirty="0" err="1"/>
              <a:t>taikymuose</a:t>
            </a:r>
            <a:r>
              <a:rPr lang="lt-LT" dirty="0"/>
              <a:t>, pagrįstuose giliuoju mokymusi 3 (</a:t>
            </a:r>
            <a:r>
              <a:rPr lang="lt-LT" dirty="0" err="1"/>
              <a:t>deep</a:t>
            </a:r>
            <a:r>
              <a:rPr lang="lt-LT" dirty="0"/>
              <a:t> </a:t>
            </a:r>
            <a:r>
              <a:rPr lang="lt-LT" dirty="0" err="1"/>
              <a:t>learning</a:t>
            </a:r>
            <a:r>
              <a:rPr lang="lt-LT" dirty="0"/>
              <a:t>). </a:t>
            </a:r>
            <a:endParaRPr lang="lt-LT" dirty="0" smtClean="0"/>
          </a:p>
          <a:p>
            <a:pPr marL="0" indent="0">
              <a:buNone/>
            </a:pPr>
            <a:r>
              <a:rPr lang="lt-LT" b="1" dirty="0" smtClean="0"/>
              <a:t>Iššūkiai</a:t>
            </a:r>
            <a:r>
              <a:rPr lang="lt-LT" b="1" dirty="0"/>
              <a:t>, susiję su didžiųjų duomenų analitika </a:t>
            </a:r>
            <a:endParaRPr lang="lt-LT" b="1" dirty="0" smtClean="0"/>
          </a:p>
          <a:p>
            <a:pPr marL="0" indent="0">
              <a:buNone/>
            </a:pPr>
            <a:r>
              <a:rPr lang="lt-LT" dirty="0" smtClean="0"/>
              <a:t>• </a:t>
            </a:r>
            <a:r>
              <a:rPr lang="lt-LT" dirty="0"/>
              <a:t>Duomenų apsauga, saugumas ir pasitikėjimas. Labai aiškiai apibrėžti duomenų naudojimo tikslai, asmens duomenų apsauga</a:t>
            </a:r>
            <a:r>
              <a:rPr lang="lt-LT" dirty="0" smtClean="0"/>
              <a:t>.</a:t>
            </a:r>
          </a:p>
          <a:p>
            <a:pPr marL="0" indent="0">
              <a:buNone/>
            </a:pPr>
            <a:r>
              <a:rPr lang="lt-LT" dirty="0" smtClean="0"/>
              <a:t> </a:t>
            </a:r>
            <a:r>
              <a:rPr lang="lt-LT" dirty="0"/>
              <a:t>• Dalijimasis informacija ir jos valdymas. Ypatingai daug dėmesio skiriama atviriesiems duomenims, jų naudojimui laikantis įstatymų. </a:t>
            </a:r>
            <a:endParaRPr lang="lt-LT" dirty="0" smtClean="0"/>
          </a:p>
          <a:p>
            <a:pPr marL="0" indent="0">
              <a:buNone/>
            </a:pPr>
            <a:r>
              <a:rPr lang="lt-LT" dirty="0" smtClean="0"/>
              <a:t>• </a:t>
            </a:r>
            <a:r>
              <a:rPr lang="lt-LT" dirty="0"/>
              <a:t>Inovacijos ir analitika: saugyklos, duomenų išgavimas iš saugyklų; duomenų kiekio didėjimas; struktūrizuoti ir nestruktūrizuoti duomenys; duomenų nuosavybės ir iškraipymo problemos; duomenų įvairovė; riboti resursai didžiųjų duomenų apdorojimui; ribinių duomenų (</a:t>
            </a:r>
            <a:r>
              <a:rPr lang="lt-LT" dirty="0" err="1"/>
              <a:t>edge</a:t>
            </a:r>
            <a:r>
              <a:rPr lang="lt-LT" dirty="0"/>
              <a:t> data) apdorojimas; energijos </a:t>
            </a:r>
            <a:r>
              <a:rPr lang="lt-LT" dirty="0" smtClean="0"/>
              <a:t>suvartojimas.</a:t>
            </a:r>
          </a:p>
          <a:p>
            <a:pPr marL="0" indent="0">
              <a:buNone/>
            </a:pPr>
            <a:r>
              <a:rPr lang="lt-LT" b="1" dirty="0"/>
              <a:t>Sudėtingi duomenys, išgaunami iš įvairių šaltinių. Sunku numatyti priklausomybes tarp šių duomenų. </a:t>
            </a:r>
            <a:endParaRPr lang="lt-LT" b="1" dirty="0" smtClean="0"/>
          </a:p>
          <a:p>
            <a:pPr marL="0" indent="0">
              <a:buNone/>
            </a:pPr>
            <a:r>
              <a:rPr lang="lt-LT" dirty="0" smtClean="0"/>
              <a:t>• </a:t>
            </a:r>
            <a:r>
              <a:rPr lang="lt-LT" dirty="0"/>
              <a:t>Triukšmingi duomenys: matavimo paklaidos, nuokrypiai, trūkstamos reikšmės. </a:t>
            </a:r>
            <a:endParaRPr lang="lt-LT" dirty="0" smtClean="0"/>
          </a:p>
          <a:p>
            <a:pPr marL="0" indent="0">
              <a:buNone/>
            </a:pPr>
            <a:r>
              <a:rPr lang="lt-LT" dirty="0" smtClean="0"/>
              <a:t>• </a:t>
            </a:r>
            <a:r>
              <a:rPr lang="lt-LT" dirty="0"/>
              <a:t>Priklausomi duomenys: dalis duomenų yra susiję su santykinai silpnais signalais. </a:t>
            </a:r>
            <a:endParaRPr lang="en-US" dirty="0"/>
          </a:p>
        </p:txBody>
      </p:sp>
    </p:spTree>
    <p:extLst>
      <p:ext uri="{BB962C8B-B14F-4D97-AF65-F5344CB8AC3E}">
        <p14:creationId xmlns:p14="http://schemas.microsoft.com/office/powerpoint/2010/main" val="3562465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en-US"/>
          </a:p>
        </p:txBody>
      </p:sp>
      <p:sp>
        <p:nvSpPr>
          <p:cNvPr id="3" name="Turinio vietos rezervavimo ženklas 2"/>
          <p:cNvSpPr>
            <a:spLocks noGrp="1"/>
          </p:cNvSpPr>
          <p:nvPr>
            <p:ph idx="1"/>
          </p:nvPr>
        </p:nvSpPr>
        <p:spPr/>
        <p:txBody>
          <a:bodyPr/>
          <a:lstStyle/>
          <a:p>
            <a:endParaRPr lang="en-US"/>
          </a:p>
        </p:txBody>
      </p:sp>
    </p:spTree>
    <p:extLst>
      <p:ext uri="{BB962C8B-B14F-4D97-AF65-F5344CB8AC3E}">
        <p14:creationId xmlns:p14="http://schemas.microsoft.com/office/powerpoint/2010/main" val="1813349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Atviri duomenys</a:t>
            </a:r>
            <a:endParaRPr lang="en-US" dirty="0"/>
          </a:p>
        </p:txBody>
      </p:sp>
      <p:sp>
        <p:nvSpPr>
          <p:cNvPr id="3" name="Turinio vietos rezervavimo ženklas 2"/>
          <p:cNvSpPr>
            <a:spLocks noGrp="1"/>
          </p:cNvSpPr>
          <p:nvPr>
            <p:ph idx="1"/>
          </p:nvPr>
        </p:nvSpPr>
        <p:spPr>
          <a:xfrm>
            <a:off x="838199" y="1825625"/>
            <a:ext cx="10932459" cy="4351338"/>
          </a:xfrm>
        </p:spPr>
        <p:txBody>
          <a:bodyPr>
            <a:normAutofit/>
          </a:bodyPr>
          <a:lstStyle/>
          <a:p>
            <a:pPr marL="0" indent="0" algn="just">
              <a:buNone/>
            </a:pPr>
            <a:r>
              <a:rPr lang="lt-LT" dirty="0"/>
              <a:t>Atviri duomenys </a:t>
            </a:r>
            <a:r>
              <a:rPr lang="lt-LT" dirty="0" smtClean="0"/>
              <a:t>– </a:t>
            </a:r>
            <a:r>
              <a:rPr lang="lt-LT" dirty="0"/>
              <a:t>laisvai prieinami institucijos veikloje </a:t>
            </a:r>
            <a:r>
              <a:rPr lang="lt-LT" dirty="0" smtClean="0"/>
              <a:t>ar  </a:t>
            </a:r>
            <a:r>
              <a:rPr lang="lt-LT" dirty="0"/>
              <a:t>dokumentuose užfiksuoti duomenys, informacija ar jos dalis, nepaisant jų pateikimo būdo, formos ir laikmenos, įskaitant registro duomenis, registro informaciją, registrui pateiktų dokumentų ir (arba) jų kopijų duomenis, valstybės informacinės sistemos duomenis, kuriuos visi asmenys gali pakartotinai naudoti ir platinti bet kokiu tikslu, nurodydami jų šaltinį ir tik tomis pačiomis sąlygomis, kuriomis buvo gauti. </a:t>
            </a:r>
            <a:endParaRPr lang="lt-LT" dirty="0" smtClean="0"/>
          </a:p>
        </p:txBody>
      </p:sp>
    </p:spTree>
    <p:extLst>
      <p:ext uri="{BB962C8B-B14F-4D97-AF65-F5344CB8AC3E}">
        <p14:creationId xmlns:p14="http://schemas.microsoft.com/office/powerpoint/2010/main" val="40576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t>Atvirų duomenų savybės </a:t>
            </a:r>
            <a:br>
              <a:rPr lang="lt-LT" dirty="0"/>
            </a:br>
            <a:endParaRPr lang="en-US" dirty="0"/>
          </a:p>
        </p:txBody>
      </p:sp>
      <p:sp>
        <p:nvSpPr>
          <p:cNvPr id="3" name="Turinio vietos rezervavimo ženklas 2"/>
          <p:cNvSpPr>
            <a:spLocks noGrp="1"/>
          </p:cNvSpPr>
          <p:nvPr>
            <p:ph idx="1"/>
          </p:nvPr>
        </p:nvSpPr>
        <p:spPr>
          <a:xfrm>
            <a:off x="838200" y="1255059"/>
            <a:ext cx="10515600" cy="4921904"/>
          </a:xfrm>
        </p:spPr>
        <p:txBody>
          <a:bodyPr>
            <a:normAutofit fontScale="85000" lnSpcReduction="20000"/>
          </a:bodyPr>
          <a:lstStyle/>
          <a:p>
            <a:pPr marL="0" indent="0">
              <a:buNone/>
            </a:pPr>
            <a:r>
              <a:rPr lang="lt-LT" dirty="0" smtClean="0"/>
              <a:t>• </a:t>
            </a:r>
            <a:r>
              <a:rPr lang="lt-LT" dirty="0"/>
              <a:t>Prieinamumas ir prieiga: duomenys turi būti prieinami pilnais rinkiniais ir ne brangiau, nei kainuoja juos pateikti. Geriausia - jei duomenis galima atsisiųsti internetu. Duomenys taip pat turi būti pateikiami patogiu ir redaguojamu formatu. </a:t>
            </a:r>
          </a:p>
          <a:p>
            <a:pPr marL="0" indent="0">
              <a:buNone/>
            </a:pPr>
            <a:r>
              <a:rPr lang="lt-LT" dirty="0"/>
              <a:t>• Pakartotinis panaudojimas (pernaudojimas) ir platinimas: duomenys turi būti pateikti taip, kad leistų pakartotinį panaudojimą ir platinimą įskaitant ir duomenų, sujungtų su kitais duomenimis, panaudojimą ir platinimą. </a:t>
            </a:r>
          </a:p>
          <a:p>
            <a:pPr marL="0" indent="0">
              <a:buNone/>
            </a:pPr>
            <a:r>
              <a:rPr lang="lt-LT" dirty="0"/>
              <a:t>• Visuotinis dalyvavimas: visi turi turėti galimybę naudoti, pakartotinai panaudoti ir platinti informaciją - neturi būti prieigos prie duomenų diskriminavimo jokiems asmenims ar jų grupėmis. Pavyzdžiui, neturi būti “nekomercinių” apribojimų, trukdančių naudoti duomenis komerciniais tikslais, taip pat neturi būti reikalavimų naudoti duomenis tik tam tikrais tikslais (pavyzdžiui, tik </a:t>
            </a:r>
            <a:r>
              <a:rPr lang="lt-LT" dirty="0" smtClean="0"/>
              <a:t>akademiniais).</a:t>
            </a:r>
          </a:p>
          <a:p>
            <a:pPr marL="0" indent="0">
              <a:buNone/>
            </a:pPr>
            <a:r>
              <a:rPr lang="lt-LT" dirty="0"/>
              <a:t>Svarbu aiškiai apibrėžti, ką reiškia atvirumas ir kodėl šis apibrėžimas naudojamas, tai paprastas atsakymas yra</a:t>
            </a:r>
            <a:r>
              <a:rPr lang="lt-LT" b="1" dirty="0">
                <a:solidFill>
                  <a:srgbClr val="FF0000"/>
                </a:solidFill>
              </a:rPr>
              <a:t>: </a:t>
            </a:r>
            <a:r>
              <a:rPr lang="lt-LT" b="1" dirty="0" err="1">
                <a:solidFill>
                  <a:srgbClr val="FF0000"/>
                </a:solidFill>
              </a:rPr>
              <a:t>interoperabilumas</a:t>
            </a:r>
            <a:r>
              <a:rPr lang="lt-LT" dirty="0"/>
              <a:t>. </a:t>
            </a:r>
            <a:endParaRPr lang="lt-LT" dirty="0" smtClean="0"/>
          </a:p>
          <a:p>
            <a:pPr marL="0" indent="0">
              <a:buNone/>
            </a:pPr>
            <a:r>
              <a:rPr lang="lt-LT" dirty="0" err="1" smtClean="0"/>
              <a:t>Interoperabilumas</a:t>
            </a:r>
            <a:r>
              <a:rPr lang="lt-LT" dirty="0" smtClean="0"/>
              <a:t> </a:t>
            </a:r>
            <a:r>
              <a:rPr lang="lt-LT" dirty="0"/>
              <a:t>suprantamas kaip įvairių organizacijų ir sistemų sugebėjimas veikti (dirbti) kartu. Šiuo atveju kalbame apie sugebėjimą sujungti skirtingus duomenų rinkinius. </a:t>
            </a:r>
            <a:endParaRPr lang="en-US" dirty="0"/>
          </a:p>
          <a:p>
            <a:pPr marL="0" indent="0">
              <a:buNone/>
            </a:pPr>
            <a:endParaRPr lang="en-US" dirty="0"/>
          </a:p>
        </p:txBody>
      </p:sp>
    </p:spTree>
    <p:extLst>
      <p:ext uri="{BB962C8B-B14F-4D97-AF65-F5344CB8AC3E}">
        <p14:creationId xmlns:p14="http://schemas.microsoft.com/office/powerpoint/2010/main" val="1777582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en-US"/>
          </a:p>
        </p:txBody>
      </p:sp>
      <p:sp>
        <p:nvSpPr>
          <p:cNvPr id="3" name="Turinio vietos rezervavimo ženklas 2"/>
          <p:cNvSpPr>
            <a:spLocks noGrp="1"/>
          </p:cNvSpPr>
          <p:nvPr>
            <p:ph idx="1"/>
          </p:nvPr>
        </p:nvSpPr>
        <p:spPr/>
        <p:txBody>
          <a:bodyPr/>
          <a:lstStyle/>
          <a:p>
            <a:endParaRPr lang="en-US"/>
          </a:p>
        </p:txBody>
      </p:sp>
    </p:spTree>
    <p:extLst>
      <p:ext uri="{BB962C8B-B14F-4D97-AF65-F5344CB8AC3E}">
        <p14:creationId xmlns:p14="http://schemas.microsoft.com/office/powerpoint/2010/main" val="920714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549275"/>
          </a:xfrm>
        </p:spPr>
        <p:txBody>
          <a:bodyPr>
            <a:normAutofit fontScale="90000"/>
          </a:bodyPr>
          <a:lstStyle/>
          <a:p>
            <a:pPr algn="ctr"/>
            <a:r>
              <a:rPr lang="lt-LT" dirty="0" smtClean="0"/>
              <a:t>Skaičiuoklės </a:t>
            </a:r>
            <a:r>
              <a:rPr lang="lt-LT" dirty="0"/>
              <a:t>naudojimas duomenų </a:t>
            </a:r>
            <a:r>
              <a:rPr lang="lt-LT" dirty="0" err="1" smtClean="0"/>
              <a:t>tyryboje</a:t>
            </a:r>
            <a:r>
              <a:rPr lang="lt-LT" dirty="0" smtClean="0"/>
              <a:t>: </a:t>
            </a:r>
            <a:endParaRPr lang="en-US" dirty="0"/>
          </a:p>
        </p:txBody>
      </p:sp>
      <p:sp>
        <p:nvSpPr>
          <p:cNvPr id="3" name="Turinio vietos rezervavimo ženklas 2"/>
          <p:cNvSpPr>
            <a:spLocks noGrp="1"/>
          </p:cNvSpPr>
          <p:nvPr>
            <p:ph idx="1"/>
          </p:nvPr>
        </p:nvSpPr>
        <p:spPr>
          <a:xfrm>
            <a:off x="838200" y="995082"/>
            <a:ext cx="10515600" cy="5567083"/>
          </a:xfrm>
        </p:spPr>
        <p:txBody>
          <a:bodyPr>
            <a:normAutofit fontScale="70000" lnSpcReduction="20000"/>
          </a:bodyPr>
          <a:lstStyle/>
          <a:p>
            <a:pPr marL="0" indent="0">
              <a:buNone/>
            </a:pPr>
            <a:r>
              <a:rPr lang="lt-LT" dirty="0" smtClean="0"/>
              <a:t>Duomenų įvedimas ir organizavimas lentelėse. Galima naudoti, pavyzdžiui, įvedant rezultatus iš tyrimų ar apklausų. </a:t>
            </a:r>
          </a:p>
          <a:p>
            <a:pPr marL="0" indent="0">
              <a:buNone/>
            </a:pPr>
            <a:r>
              <a:rPr lang="lt-LT" dirty="0" smtClean="0"/>
              <a:t>Duomenų filtravimas ir rūšiavimas. Naudojant skaičiuoklės filtravimo ir rūšiavimo funkcijas, galima lengvai išskirti specifinius duomenis, pavyzdžiui, pažiūrėti tik į tam tikrą grupę tiriamųjų. </a:t>
            </a:r>
          </a:p>
          <a:p>
            <a:pPr marL="0" indent="0">
              <a:buNone/>
            </a:pPr>
            <a:r>
              <a:rPr lang="lt-LT" dirty="0" smtClean="0"/>
              <a:t>Skaičiavimai ir funkcijos. Galima atlikti skaičiavimus ir taikyti formules, kad automatiškai atliktumėte sudėtingus skaičiavimus. Tai gali būti naudinga, jei reikia apskaičiuoti vidurkius, sumas, medianas ir kt. </a:t>
            </a:r>
          </a:p>
          <a:p>
            <a:pPr marL="0" indent="0">
              <a:buNone/>
            </a:pPr>
            <a:r>
              <a:rPr lang="lt-LT" dirty="0" smtClean="0"/>
              <a:t>Diagramų ir grafikų kūrimas. Excel leidžia kurti įvairius grafikus ir diagramas, kurie padeda vizualizuoti duomenų tendencijas ir ryšius. </a:t>
            </a:r>
          </a:p>
          <a:p>
            <a:pPr marL="0" indent="0">
              <a:buNone/>
            </a:pPr>
            <a:r>
              <a:rPr lang="lt-LT" dirty="0" smtClean="0"/>
              <a:t>Duomenų analizė. Naudojant „</a:t>
            </a:r>
            <a:r>
              <a:rPr lang="lt-LT" dirty="0" err="1" smtClean="0"/>
              <a:t>PivotTable</a:t>
            </a:r>
            <a:r>
              <a:rPr lang="lt-LT" dirty="0" smtClean="0"/>
              <a:t>“ ir „</a:t>
            </a:r>
            <a:r>
              <a:rPr lang="lt-LT" dirty="0" err="1" smtClean="0"/>
              <a:t>PivotChart</a:t>
            </a:r>
            <a:r>
              <a:rPr lang="lt-LT" dirty="0" smtClean="0"/>
              <a:t>“ funkcijas galima atlikti sudėtingesnę duomenų analizę, išskirti tendencijas ir iš duomenų išgauti informaciją. </a:t>
            </a:r>
          </a:p>
          <a:p>
            <a:pPr marL="0" indent="0">
              <a:buNone/>
            </a:pPr>
            <a:r>
              <a:rPr lang="lt-LT" dirty="0" smtClean="0"/>
              <a:t>Statistinė analizė. Skaičiuoklės turi įrankių, padedančių atlikti statistinę analizę, tokią kaip vidurkio, medianos, modos, standartinio nuokrypio ir kt. skaičiavimus.</a:t>
            </a:r>
          </a:p>
          <a:p>
            <a:pPr marL="0" indent="0">
              <a:buNone/>
            </a:pPr>
            <a:r>
              <a:rPr lang="lt-LT" dirty="0" smtClean="0"/>
              <a:t>Regresinė analizė. Jei tiriate ryšį tarp kintamųjų, skaičiuoklės leidžia atlikti paprastą regresinę analizę ir pavaizduoti rezultatus grafiškai.</a:t>
            </a:r>
          </a:p>
          <a:p>
            <a:pPr marL="0" indent="0">
              <a:buNone/>
            </a:pPr>
            <a:r>
              <a:rPr lang="lt-LT" dirty="0" smtClean="0"/>
              <a:t>Duomenų vizualizacija ir interpretavimas. Galima sukurti ataskaitų šablonus su grafinėmis iliustracijomis ir lentelėmis, kad galėtumėte aiškiai pateikti savo tyrimo rezultatus ir išvadas. </a:t>
            </a:r>
          </a:p>
          <a:p>
            <a:pPr marL="0" indent="0">
              <a:buNone/>
            </a:pPr>
            <a:r>
              <a:rPr lang="lt-LT" dirty="0" smtClean="0"/>
              <a:t>Sąryšių analizė. Naudojant skaičiuokles galima atlikti sąryšių analizę, ištirti, kaip skirtingi duomenų kintamieji gali būti susiję tarpusavyje. </a:t>
            </a:r>
          </a:p>
          <a:p>
            <a:pPr marL="0" indent="0">
              <a:buNone/>
            </a:pPr>
            <a:r>
              <a:rPr lang="lt-LT" dirty="0" smtClean="0"/>
              <a:t>Simuliacijos ir scenarijų analizė. Galima kurti modelius ir realizuoti skirtingus scenarijus, kad pamatytumėte, kaip tam tikri veiksniai gali paveikti rezultatus. </a:t>
            </a:r>
            <a:endParaRPr lang="en-US" dirty="0"/>
          </a:p>
        </p:txBody>
      </p:sp>
    </p:spTree>
    <p:extLst>
      <p:ext uri="{BB962C8B-B14F-4D97-AF65-F5344CB8AC3E}">
        <p14:creationId xmlns:p14="http://schemas.microsoft.com/office/powerpoint/2010/main" val="1475215102"/>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1806</TotalTime>
  <Words>5577</Words>
  <Application>Microsoft Office PowerPoint</Application>
  <PresentationFormat>Plačiaekranė</PresentationFormat>
  <Paragraphs>272</Paragraphs>
  <Slides>44</Slides>
  <Notes>8</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44</vt:i4>
      </vt:variant>
    </vt:vector>
  </HeadingPairs>
  <TitlesOfParts>
    <vt:vector size="48" baseType="lpstr">
      <vt:lpstr>Arial</vt:lpstr>
      <vt:lpstr>Calibri</vt:lpstr>
      <vt:lpstr>Garamond</vt:lpstr>
      <vt:lpstr>„Office“ tema</vt:lpstr>
      <vt:lpstr>Duomenų tyrybos teorija</vt:lpstr>
      <vt:lpstr>Kas yra duomenys? </vt:lpstr>
      <vt:lpstr>Duomenų, informacijos ir žinių sąryšiai </vt:lpstr>
      <vt:lpstr>DIKW piramidė</vt:lpstr>
      <vt:lpstr>Duomenys – Informacija - Žinios</vt:lpstr>
      <vt:lpstr>„PowerPoint“ pateiktis</vt:lpstr>
      <vt:lpstr>Pavyzdžiai, kuriuose duomenys susiejami su informacija ir žiniomis </vt:lpstr>
      <vt:lpstr>1 Testas</vt:lpstr>
      <vt:lpstr>Duomenų tyryba</vt:lpstr>
      <vt:lpstr>Duomenų tyrybos privalumai</vt:lpstr>
      <vt:lpstr>Duomenų tyrybos trūkumai</vt:lpstr>
      <vt:lpstr>Duomenų tyrybos sąryšiai su kitais mokslais (sritimis)</vt:lpstr>
      <vt:lpstr>Duomenų tyrybos taikymai </vt:lpstr>
      <vt:lpstr>Duomenų tyrybos taikymai</vt:lpstr>
      <vt:lpstr>Taikymai</vt:lpstr>
      <vt:lpstr>Taikymai</vt:lpstr>
      <vt:lpstr>Taikymai</vt:lpstr>
      <vt:lpstr>Duomenų tyrybos įgyvendinimo iššūkiai </vt:lpstr>
      <vt:lpstr>Duomenų tyrybos įgyvendinimo iššūkiai </vt:lpstr>
      <vt:lpstr>2. Užduotis su menti.com</vt:lpstr>
      <vt:lpstr>Duomenų tipai </vt:lpstr>
      <vt:lpstr>Struktūrizuoti duomenys </vt:lpstr>
      <vt:lpstr>Pusiau struktūrizuoti duomenys </vt:lpstr>
      <vt:lpstr>Nestruktūrizuoti duomenys </vt:lpstr>
      <vt:lpstr>Struktūrizuotų, pusiau struktūrizuotų ir nestruktūrizuotų duomenų pavyzdžiai</vt:lpstr>
      <vt:lpstr>Pavyzdžiai</vt:lpstr>
      <vt:lpstr>Struktūrizuotų ir  nestruktūrizuotų  duomenų  privalumai  ir trūkumai</vt:lpstr>
      <vt:lpstr>„PowerPoint“ pateiktis</vt:lpstr>
      <vt:lpstr>Struktūrizuotų ir nestruktūrizuotų duomenų pagrindiniai skirtumai  </vt:lpstr>
      <vt:lpstr>Veiksmai su duomenimis</vt:lpstr>
      <vt:lpstr>2. Duomenų saugojimas  </vt:lpstr>
      <vt:lpstr>3. Duomenų apdorojimas </vt:lpstr>
      <vt:lpstr>4. Vizualizavimas / žmogaus įžvalgos </vt:lpstr>
      <vt:lpstr>5. Prognozavimo modelio mokymas </vt:lpstr>
      <vt:lpstr>3 testas </vt:lpstr>
      <vt:lpstr>Didieji duomenys</vt:lpstr>
      <vt:lpstr>„PowerPoint“ pateiktis</vt:lpstr>
      <vt:lpstr>Didieji duomenys - pavyzdžiai</vt:lpstr>
      <vt:lpstr>Didžiųjų duomenų keliami iššūkiai </vt:lpstr>
      <vt:lpstr>„PowerPoint“ pateiktis</vt:lpstr>
      <vt:lpstr>Atviri duomenys</vt:lpstr>
      <vt:lpstr>Atvirų duomenų savybės  </vt:lpstr>
      <vt:lpstr>„PowerPoint“ pateiktis</vt:lpstr>
      <vt:lpstr>Skaičiuoklės naudojimas duomenų tyryboje: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Duomenų tyrybos teorija</dc:title>
  <dc:creator>Daiva Andriukaitienė</dc:creator>
  <cp:lastModifiedBy>Daiva Andriukaitienė</cp:lastModifiedBy>
  <cp:revision>65</cp:revision>
  <dcterms:created xsi:type="dcterms:W3CDTF">2024-02-18T16:53:15Z</dcterms:created>
  <dcterms:modified xsi:type="dcterms:W3CDTF">2024-02-22T18:21:01Z</dcterms:modified>
</cp:coreProperties>
</file>