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56" r:id="rId2"/>
    <p:sldId id="257" r:id="rId3"/>
    <p:sldId id="267" r:id="rId4"/>
    <p:sldId id="258" r:id="rId5"/>
    <p:sldId id="259" r:id="rId6"/>
    <p:sldId id="260" r:id="rId7"/>
    <p:sldId id="261" r:id="rId8"/>
    <p:sldId id="263" r:id="rId9"/>
    <p:sldId id="262" r:id="rId10"/>
    <p:sldId id="264" r:id="rId11"/>
    <p:sldId id="268" r:id="rId12"/>
    <p:sldId id="265"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25" d="100"/>
          <a:sy n="125" d="100"/>
        </p:scale>
        <p:origin x="119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pPr/>
              <a:t>1/24/2024</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pPr/>
              <a:t>1/24/2024</a:t>
            </a:fld>
            <a:endParaRPr lang="en-US"/>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pPr/>
              <a:t>1/24/2024</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1/24/2024</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lt-LT" dirty="0" smtClean="0"/>
              <a:t>Kompiuterio naudojimosi etika ir interneto etiketas</a:t>
            </a:r>
            <a:endParaRPr lang="en-US" dirty="0"/>
          </a:p>
        </p:txBody>
      </p:sp>
      <p:sp>
        <p:nvSpPr>
          <p:cNvPr id="4" name="Antrinis pavadinimas 3"/>
          <p:cNvSpPr>
            <a:spLocks noGrp="1"/>
          </p:cNvSpPr>
          <p:nvPr>
            <p:ph type="subTitle" idx="1"/>
          </p:nvPr>
        </p:nvSpPr>
        <p:spPr/>
        <p:txBody>
          <a:bodyPr/>
          <a:lstStyle/>
          <a:p>
            <a:endParaRPr lang="lt-LT"/>
          </a:p>
        </p:txBody>
      </p:sp>
    </p:spTree>
    <p:extLst>
      <p:ext uri="{BB962C8B-B14F-4D97-AF65-F5344CB8AC3E}">
        <p14:creationId xmlns:p14="http://schemas.microsoft.com/office/powerpoint/2010/main" val="355284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Etiketas ir etika</a:t>
            </a:r>
            <a:endParaRPr lang="en-US" dirty="0"/>
          </a:p>
        </p:txBody>
      </p:sp>
      <p:sp>
        <p:nvSpPr>
          <p:cNvPr id="3" name="Content Placeholder 2"/>
          <p:cNvSpPr>
            <a:spLocks noGrp="1"/>
          </p:cNvSpPr>
          <p:nvPr>
            <p:ph idx="1"/>
          </p:nvPr>
        </p:nvSpPr>
        <p:spPr/>
        <p:txBody>
          <a:bodyPr>
            <a:normAutofit/>
          </a:bodyPr>
          <a:lstStyle/>
          <a:p>
            <a:pPr marL="0" indent="0">
              <a:buNone/>
            </a:pPr>
            <a:r>
              <a:rPr lang="lt-LT" sz="2800" dirty="0" smtClean="0">
                <a:latin typeface="Times New Roman" pitchFamily="18" charset="0"/>
                <a:cs typeface="Times New Roman" pitchFamily="18" charset="0"/>
              </a:rPr>
              <a:t>Etiketas − tinkamo, deramo, privalomo elgesio viešumoje taisyklių visuma. Šios taisyklės negrindžiamos teoriniais paaiškinimais. </a:t>
            </a:r>
            <a:endParaRPr lang="lt-LT" sz="2800" dirty="0" smtClean="0">
              <a:latin typeface="Times New Roman" pitchFamily="18" charset="0"/>
              <a:cs typeface="Times New Roman" pitchFamily="18" charset="0"/>
            </a:endParaRPr>
          </a:p>
          <a:p>
            <a:pPr marL="0" indent="0">
              <a:buNone/>
            </a:pPr>
            <a:endParaRPr lang="lt-LT" sz="2800" dirty="0" smtClean="0">
              <a:latin typeface="Times New Roman" pitchFamily="18" charset="0"/>
              <a:cs typeface="Times New Roman" pitchFamily="18" charset="0"/>
            </a:endParaRPr>
          </a:p>
          <a:p>
            <a:pPr marL="0" indent="0">
              <a:buNone/>
            </a:pPr>
            <a:r>
              <a:rPr lang="lt-LT" sz="2800" dirty="0" smtClean="0">
                <a:latin typeface="Times New Roman" pitchFamily="18" charset="0"/>
                <a:cs typeface="Times New Roman" pitchFamily="18" charset="0"/>
              </a:rPr>
              <a:t>Etika − moralės normų visuma, kuri grindžiama teoriškai ir kurią palaiko individai. Etika nagrinėja moralės principus, stengiamasi juos pagrįsti, paaiškinti, atskleisti gėrį ar blogį.</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88281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09728" indent="0">
              <a:buNone/>
            </a:pPr>
            <a:r>
              <a:rPr lang="lt-LT" dirty="0" smtClean="0">
                <a:latin typeface="Times New Roman" panose="02020603050405020304" pitchFamily="18" charset="0"/>
                <a:cs typeface="Times New Roman" panose="02020603050405020304" pitchFamily="18" charset="0"/>
              </a:rPr>
              <a:t>Dažniausiai išskiriamos dvi darbo su kompiuteriu etiketo dalys </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naudojimosi kompiuteriu etika ir tinklo (interneto) etiketas.</a:t>
            </a:r>
            <a:endParaRPr lang="en-US" dirty="0">
              <a:latin typeface="Times New Roman" panose="02020603050405020304" pitchFamily="18" charset="0"/>
              <a:cs typeface="Times New Roman" panose="02020603050405020304" pitchFamily="18" charset="0"/>
            </a:endParaRPr>
          </a:p>
        </p:txBody>
      </p:sp>
      <p:pic>
        <p:nvPicPr>
          <p:cNvPr id="5122" name="Picture 2" descr="Image result for intern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4114800"/>
            <a:ext cx="4122923" cy="231485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68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Kompiuterio etika</a:t>
            </a:r>
            <a:endParaRPr lang="en-US" dirty="0"/>
          </a:p>
        </p:txBody>
      </p:sp>
      <p:sp>
        <p:nvSpPr>
          <p:cNvPr id="3" name="Content Placeholder 2"/>
          <p:cNvSpPr>
            <a:spLocks noGrp="1"/>
          </p:cNvSpPr>
          <p:nvPr>
            <p:ph idx="1"/>
          </p:nvPr>
        </p:nvSpPr>
        <p:spPr/>
        <p:txBody>
          <a:bodyPr/>
          <a:lstStyle/>
          <a:p>
            <a:pPr marL="109728" indent="0">
              <a:buNone/>
            </a:pPr>
            <a:r>
              <a:rPr lang="lt-LT" dirty="0" smtClean="0">
                <a:latin typeface="Times New Roman" pitchFamily="18" charset="0"/>
                <a:cs typeface="Times New Roman" pitchFamily="18" charset="0"/>
              </a:rPr>
              <a:t>Tai informacinių technologijų socialinės įtakos visuomenei atspindys, kurio plotmėje klostosi moralinės normos ir aktyvi veiklos politika, apimanti visus − ir kompiuterinės technikos projektuotojus, ir vartotojus.</a:t>
            </a:r>
          </a:p>
          <a:p>
            <a:pPr marL="109728" indent="0">
              <a:buNone/>
            </a:pPr>
            <a:r>
              <a:rPr lang="lt-LT" dirty="0" smtClean="0">
                <a:latin typeface="Times New Roman" pitchFamily="18" charset="0"/>
                <a:cs typeface="Times New Roman" pitchFamily="18" charset="0"/>
              </a:rPr>
              <a:t>Darbo kompiuteriu etiketas − tai elgesio normų naudojantis informacinėmis technologijomis visuma.</a:t>
            </a:r>
            <a:endParaRPr lang="en-US" dirty="0">
              <a:latin typeface="Times New Roman" pitchFamily="18" charset="0"/>
              <a:cs typeface="Times New Roman" pitchFamily="18" charset="0"/>
            </a:endParaRPr>
          </a:p>
        </p:txBody>
      </p:sp>
      <p:pic>
        <p:nvPicPr>
          <p:cNvPr id="4098" name="Picture 2" descr="Image result for computer imag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5352530"/>
            <a:ext cx="2324100" cy="1341640"/>
          </a:xfrm>
          <a:prstGeom prst="rect">
            <a:avLst/>
          </a:prstGeom>
          <a:noFill/>
          <a:effectLst>
            <a:glow>
              <a:schemeClr val="accent1">
                <a:alpha val="40000"/>
              </a:schemeClr>
            </a:glow>
            <a:softEdge rad="304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87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Tarptautinis kompiuterinės etikos bei darbo etiketo kodeksas</a:t>
            </a:r>
            <a:endParaRPr lang="en-US" dirty="0"/>
          </a:p>
        </p:txBody>
      </p:sp>
      <p:sp>
        <p:nvSpPr>
          <p:cNvPr id="3" name="Content Placeholder 2"/>
          <p:cNvSpPr>
            <a:spLocks noGrp="1"/>
          </p:cNvSpPr>
          <p:nvPr>
            <p:ph idx="1"/>
          </p:nvPr>
        </p:nvSpPr>
        <p:spPr/>
        <p:txBody>
          <a:bodyPr>
            <a:normAutofit/>
          </a:bodyPr>
          <a:lstStyle/>
          <a:p>
            <a:pPr marL="566928" indent="-457200">
              <a:buFont typeface="+mj-lt"/>
              <a:buAutoNum type="arabicPeriod"/>
            </a:pPr>
            <a:r>
              <a:rPr lang="lt-LT" sz="2400" dirty="0" smtClean="0"/>
              <a:t>Nenaudosiu kompiuterio siekdamas pakenkti kitiems žmonėms.</a:t>
            </a:r>
          </a:p>
          <a:p>
            <a:pPr marL="566928" indent="-457200">
              <a:buFont typeface="+mj-lt"/>
              <a:buAutoNum type="arabicPeriod"/>
            </a:pPr>
            <a:r>
              <a:rPr lang="lt-LT" sz="2400" dirty="0" smtClean="0"/>
              <a:t>Netrugdysiu dirbti kitiems tinklo vartotojams.</a:t>
            </a:r>
          </a:p>
          <a:p>
            <a:pPr marL="566928" indent="-457200">
              <a:buFont typeface="+mj-lt"/>
              <a:buAutoNum type="arabicPeriod"/>
            </a:pPr>
            <a:r>
              <a:rPr lang="lt-LT" sz="2400" dirty="0" smtClean="0"/>
              <a:t>Nesinaudosiu informacija, kuri nėra skirta laisvam vartojimui.</a:t>
            </a:r>
          </a:p>
          <a:p>
            <a:pPr marL="566928" indent="-457200">
              <a:buFont typeface="+mj-lt"/>
              <a:buAutoNum type="arabicPeriod"/>
            </a:pPr>
            <a:r>
              <a:rPr lang="lt-LT" sz="2400" dirty="0" smtClean="0"/>
              <a:t>Nenaudosiu kompiuterio neteisėtiems veiksmams atlikti.</a:t>
            </a:r>
          </a:p>
          <a:p>
            <a:pPr marL="566928" indent="-457200">
              <a:buFont typeface="+mj-lt"/>
              <a:buAutoNum type="arabicPeriod"/>
            </a:pPr>
            <a:r>
              <a:rPr lang="lt-LT" sz="2400" dirty="0" smtClean="0"/>
              <a:t>Nenaudosiu kompiuterio klaidingai informacijai skleisti.</a:t>
            </a:r>
          </a:p>
          <a:p>
            <a:pPr marL="566928" indent="-457200">
              <a:buFont typeface="+mj-lt"/>
              <a:buAutoNum type="arabicPeriod"/>
            </a:pPr>
            <a:r>
              <a:rPr lang="lt-LT" sz="2400" dirty="0" smtClean="0"/>
              <a:t>Nenaudosiu vogtos programinės įrangos.</a:t>
            </a:r>
            <a:endParaRPr lang="en-US" sz="2400" dirty="0"/>
          </a:p>
        </p:txBody>
      </p:sp>
    </p:spTree>
    <p:extLst>
      <p:ext uri="{BB962C8B-B14F-4D97-AF65-F5344CB8AC3E}">
        <p14:creationId xmlns:p14="http://schemas.microsoft.com/office/powerpoint/2010/main" val="3087600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Tarptautinis kompiuterinės etikos bei darbo etiketo </a:t>
            </a:r>
            <a:r>
              <a:rPr lang="lt-LT" dirty="0" smtClean="0"/>
              <a:t>kodeksas (2)</a:t>
            </a:r>
            <a:endParaRPr lang="en-US" dirty="0"/>
          </a:p>
        </p:txBody>
      </p:sp>
      <p:sp>
        <p:nvSpPr>
          <p:cNvPr id="3" name="Content Placeholder 2"/>
          <p:cNvSpPr>
            <a:spLocks noGrp="1"/>
          </p:cNvSpPr>
          <p:nvPr>
            <p:ph idx="1"/>
          </p:nvPr>
        </p:nvSpPr>
        <p:spPr/>
        <p:txBody>
          <a:bodyPr>
            <a:normAutofit/>
          </a:bodyPr>
          <a:lstStyle/>
          <a:p>
            <a:pPr marL="566928" indent="-457200">
              <a:buFont typeface="+mj-lt"/>
              <a:buAutoNum type="arabicPeriod" startAt="7"/>
            </a:pPr>
            <a:r>
              <a:rPr lang="lt-LT" sz="2400" dirty="0" smtClean="0"/>
              <a:t>Nevartosiu programinės įrangos bei tinklo išteklių be atitinkamo, paprastai numatyto atlygio.</a:t>
            </a:r>
          </a:p>
          <a:p>
            <a:pPr marL="566928" indent="-457200">
              <a:buFont typeface="+mj-lt"/>
              <a:buAutoNum type="arabicPeriod" startAt="7"/>
            </a:pPr>
            <a:endParaRPr lang="lt-LT" sz="2400" dirty="0" smtClean="0"/>
          </a:p>
          <a:p>
            <a:pPr marL="566928" indent="-457200">
              <a:buFont typeface="+mj-lt"/>
              <a:buAutoNum type="arabicPeriod" startAt="7"/>
            </a:pPr>
            <a:r>
              <a:rPr lang="lt-LT" sz="2400" dirty="0" smtClean="0"/>
              <a:t>Nesisavinsiu svetimos intelektinės nuosavybės.</a:t>
            </a:r>
          </a:p>
          <a:p>
            <a:pPr marL="566928" indent="-457200">
              <a:buFont typeface="+mj-lt"/>
              <a:buAutoNum type="arabicPeriod" startAt="7"/>
            </a:pPr>
            <a:endParaRPr lang="lt-LT" sz="2400" dirty="0" smtClean="0"/>
          </a:p>
          <a:p>
            <a:pPr marL="566928" indent="-457200">
              <a:buFont typeface="+mj-lt"/>
              <a:buAutoNum type="arabicPeriod" startAt="7"/>
            </a:pPr>
            <a:r>
              <a:rPr lang="lt-LT" sz="2400" dirty="0" smtClean="0"/>
              <a:t>Galvosiu apie savo sukurtų sistemų ir programų galimus socialinius padarinius.</a:t>
            </a:r>
          </a:p>
          <a:p>
            <a:pPr marL="566928" indent="-457200">
              <a:buFont typeface="+mj-lt"/>
              <a:buAutoNum type="arabicPeriod" startAt="7"/>
            </a:pPr>
            <a:endParaRPr lang="lt-LT" sz="2400" dirty="0" smtClean="0"/>
          </a:p>
          <a:p>
            <a:pPr marL="566928" indent="-457200">
              <a:buFont typeface="+mj-lt"/>
              <a:buAutoNum type="arabicPeriod" startAt="7"/>
            </a:pPr>
            <a:r>
              <a:rPr lang="lt-LT" sz="2400" dirty="0" smtClean="0"/>
              <a:t>Naudosiu kompiuterį taip, kad užtikrinčiau pakantumą ir pagarbą kitoms šalims bei kitiems žmonėms.</a:t>
            </a:r>
            <a:endParaRPr lang="en-US" sz="2400" dirty="0"/>
          </a:p>
        </p:txBody>
      </p:sp>
    </p:spTree>
    <p:extLst>
      <p:ext uri="{BB962C8B-B14F-4D97-AF65-F5344CB8AC3E}">
        <p14:creationId xmlns:p14="http://schemas.microsoft.com/office/powerpoint/2010/main" val="391192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Interneto etiketas</a:t>
            </a:r>
            <a:endParaRPr lang="en-US" dirty="0"/>
          </a:p>
        </p:txBody>
      </p:sp>
      <p:sp>
        <p:nvSpPr>
          <p:cNvPr id="3" name="Content Placeholder 2"/>
          <p:cNvSpPr>
            <a:spLocks noGrp="1"/>
          </p:cNvSpPr>
          <p:nvPr>
            <p:ph idx="1"/>
          </p:nvPr>
        </p:nvSpPr>
        <p:spPr/>
        <p:txBody>
          <a:bodyPr/>
          <a:lstStyle/>
          <a:p>
            <a:pPr marL="109728" indent="0">
              <a:buNone/>
            </a:pPr>
            <a:r>
              <a:rPr lang="lt-LT" dirty="0" smtClean="0"/>
              <a:t>Vis daugiau reikalų tenka tvarkyti naudojantis kompiuterių tinklu, dėl to buvo sukurtas tinklo, arba interneto etiketas </a:t>
            </a:r>
            <a:r>
              <a:rPr lang="lt-LT" dirty="0" smtClean="0">
                <a:latin typeface="Times New Roman" pitchFamily="18" charset="0"/>
                <a:cs typeface="Times New Roman" pitchFamily="18" charset="0"/>
              </a:rPr>
              <a:t>− tai visų interneto vartotojų elgesio taisyklių visuma. Interneto etiketą būtų galima palyginti su garbės kodeksu. Jį kuria daugelis žmonių, tai ne vienos institucijos ar organizacijos reikalas. Šis etiketas nėra privalomas, tačiau laikytis jo taisyklių yra natūralu kultūringam žmogui.</a:t>
            </a:r>
            <a:endParaRPr lang="en-US" dirty="0"/>
          </a:p>
        </p:txBody>
      </p:sp>
      <p:pic>
        <p:nvPicPr>
          <p:cNvPr id="3074" name="Picture 2" descr="Image result for friendly intern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5192486"/>
            <a:ext cx="2000250" cy="1520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466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Dešimt interneto etiketo taisyklių</a:t>
            </a:r>
            <a:endParaRPr lang="en-US" dirty="0"/>
          </a:p>
        </p:txBody>
      </p:sp>
      <p:sp>
        <p:nvSpPr>
          <p:cNvPr id="3" name="Content Placeholder 2"/>
          <p:cNvSpPr>
            <a:spLocks noGrp="1"/>
          </p:cNvSpPr>
          <p:nvPr>
            <p:ph idx="1"/>
          </p:nvPr>
        </p:nvSpPr>
        <p:spPr/>
        <p:txBody>
          <a:bodyPr>
            <a:noAutofit/>
          </a:bodyPr>
          <a:lstStyle/>
          <a:p>
            <a:pPr marL="566928" indent="-457200">
              <a:buFont typeface="+mj-lt"/>
              <a:buAutoNum type="arabicPeriod"/>
            </a:pPr>
            <a:r>
              <a:rPr lang="lt-LT" sz="2400" dirty="0" smtClean="0"/>
              <a:t>Gerbk žmogų.</a:t>
            </a:r>
          </a:p>
          <a:p>
            <a:pPr marL="566928" indent="-457200">
              <a:buFont typeface="+mj-lt"/>
              <a:buAutoNum type="arabicPeriod"/>
            </a:pPr>
            <a:r>
              <a:rPr lang="lt-LT" sz="2400" dirty="0" smtClean="0"/>
              <a:t>Naudodamasis internetu laikykis tų pačių etikos taisyklių kaip ir įprastame gyvenime.</a:t>
            </a:r>
          </a:p>
          <a:p>
            <a:pPr marL="566928" indent="-457200">
              <a:buFont typeface="+mj-lt"/>
              <a:buAutoNum type="arabicPeriod"/>
            </a:pPr>
            <a:r>
              <a:rPr lang="lt-LT" sz="2400" dirty="0" smtClean="0"/>
              <a:t>Žinok, kurioje vietoje esi.</a:t>
            </a:r>
          </a:p>
          <a:p>
            <a:pPr marL="566928" indent="-457200">
              <a:buFont typeface="+mj-lt"/>
              <a:buAutoNum type="arabicPeriod"/>
            </a:pPr>
            <a:r>
              <a:rPr lang="lt-LT" sz="2400" dirty="0" smtClean="0"/>
              <a:t>Taupyk kitų žmonių laiką.</a:t>
            </a:r>
          </a:p>
          <a:p>
            <a:pPr marL="566928" indent="-457200">
              <a:buFont typeface="+mj-lt"/>
              <a:buAutoNum type="arabicPeriod"/>
            </a:pPr>
            <a:r>
              <a:rPr lang="lt-LT" sz="2400" dirty="0" smtClean="0"/>
              <a:t>Sukurk gerą savo įvaizdį internete.</a:t>
            </a:r>
          </a:p>
          <a:p>
            <a:pPr marL="566928" indent="-457200">
              <a:buFont typeface="+mj-lt"/>
              <a:buAutoNum type="arabicPeriod"/>
            </a:pPr>
            <a:r>
              <a:rPr lang="lt-LT" sz="2400" dirty="0" smtClean="0"/>
              <a:t>Dalykis savo žiniomis.</a:t>
            </a:r>
          </a:p>
          <a:p>
            <a:pPr marL="566928" indent="-457200">
              <a:buFont typeface="+mj-lt"/>
              <a:buAutoNum type="arabicPeriod"/>
            </a:pPr>
            <a:r>
              <a:rPr lang="lt-LT" sz="2400" dirty="0" smtClean="0"/>
              <a:t>Valdyk savo jausmus.</a:t>
            </a:r>
          </a:p>
          <a:p>
            <a:pPr marL="566928" indent="-457200">
              <a:buFont typeface="+mj-lt"/>
              <a:buAutoNum type="arabicPeriod"/>
            </a:pPr>
            <a:r>
              <a:rPr lang="lt-LT" sz="2400" dirty="0" smtClean="0"/>
              <a:t>Gerb kitų žmonių privatumą.</a:t>
            </a:r>
          </a:p>
          <a:p>
            <a:pPr marL="566928" indent="-457200">
              <a:buFont typeface="+mj-lt"/>
              <a:buAutoNum type="arabicPeriod"/>
            </a:pPr>
            <a:r>
              <a:rPr lang="lt-LT" sz="2400" dirty="0" smtClean="0"/>
              <a:t>Nepiktnaudžiauk savo padėtimi.</a:t>
            </a:r>
          </a:p>
          <a:p>
            <a:pPr marL="566928" indent="-457200">
              <a:buFont typeface="+mj-lt"/>
              <a:buAutoNum type="arabicPeriod"/>
            </a:pPr>
            <a:r>
              <a:rPr lang="lt-LT" sz="2400" dirty="0" smtClean="0"/>
              <a:t>Atlaidžiai žiūrėk į kitų žmonių klaidas.</a:t>
            </a:r>
            <a:endParaRPr lang="en-US" sz="2400" dirty="0"/>
          </a:p>
        </p:txBody>
      </p:sp>
    </p:spTree>
    <p:extLst>
      <p:ext uri="{BB962C8B-B14F-4D97-AF65-F5344CB8AC3E}">
        <p14:creationId xmlns:p14="http://schemas.microsoft.com/office/powerpoint/2010/main" val="1530928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09728" indent="0">
              <a:buNone/>
            </a:pPr>
            <a:r>
              <a:rPr lang="lt-LT" dirty="0" smtClean="0"/>
              <a:t>Svarbiausia internete dera laikytis tų pačių mandagumo taisyklių kaip ir kasdieniame gyvenime, tik dar atidžiau, nes bendraudami internetu nematome žmogaus, negalime reaguoti į jo žvilgsnį, veido išraišką ir pan.</a:t>
            </a:r>
            <a:endParaRPr lang="en-US" dirty="0"/>
          </a:p>
        </p:txBody>
      </p:sp>
      <p:pic>
        <p:nvPicPr>
          <p:cNvPr id="1028" name="Picture 4" descr="Image result for interneto etiket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4648200"/>
            <a:ext cx="2192935"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845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09728" indent="0">
              <a:buNone/>
            </a:pPr>
            <a:r>
              <a:rPr lang="lt-LT" dirty="0" smtClean="0"/>
              <a:t>Bendraujant su keliais žmonėmis reikia būti dar atidesniam, nes tada bendrauja skirtingų žmonių grupė, su skirtinga pasaulėjauta, jausmais, charakteriais. Bendravimas keliese apima keletą interneto paslaugų: elektroninio pašto konferencijas, naujienų grupes, žiniatinklio forumus.</a:t>
            </a:r>
            <a:endParaRPr lang="en-US" dirty="0"/>
          </a:p>
        </p:txBody>
      </p:sp>
      <p:pic>
        <p:nvPicPr>
          <p:cNvPr id="4" name="Picture 2" descr="Image result for email sig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495800"/>
            <a:ext cx="26289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473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812536"/>
          </a:xfrm>
        </p:spPr>
        <p:txBody>
          <a:bodyPr>
            <a:normAutofit/>
          </a:bodyPr>
          <a:lstStyle/>
          <a:p>
            <a:pPr marL="109728" indent="0">
              <a:buNone/>
            </a:pPr>
            <a:r>
              <a:rPr lang="lt-LT" dirty="0" smtClean="0"/>
              <a:t>Jei internetu naudojatės ne asmeniškai, tai būtinai sužinokite, kokios yra elektroninio pašto naudojimosi taisyklės jūsų įstaigoje.</a:t>
            </a:r>
          </a:p>
          <a:p>
            <a:pPr marL="109728" indent="0">
              <a:buNone/>
            </a:pPr>
            <a:r>
              <a:rPr lang="lt-LT" dirty="0" smtClean="0"/>
              <a:t>Nepamirškite, kad elektroninis paštas nėra saugus.</a:t>
            </a:r>
          </a:p>
          <a:p>
            <a:pPr marL="109728" indent="0">
              <a:buNone/>
            </a:pPr>
            <a:r>
              <a:rPr lang="lt-LT" dirty="0" smtClean="0"/>
              <a:t>Nesiųskite didelių bylų.</a:t>
            </a:r>
          </a:p>
          <a:p>
            <a:pPr marL="109728" indent="0">
              <a:buNone/>
            </a:pPr>
            <a:r>
              <a:rPr lang="lt-LT" dirty="0" smtClean="0"/>
              <a:t>Rašydami laišką </a:t>
            </a:r>
            <a:r>
              <a:rPr lang="en-US" dirty="0" smtClean="0"/>
              <a:t>b</a:t>
            </a:r>
            <a:r>
              <a:rPr lang="lt-LT" dirty="0" err="1" smtClean="0"/>
              <a:t>ūtinai</a:t>
            </a:r>
            <a:r>
              <a:rPr lang="lt-LT" dirty="0" smtClean="0"/>
              <a:t> nurodykite jo temą.</a:t>
            </a:r>
          </a:p>
          <a:p>
            <a:pPr marL="109728" indent="0">
              <a:buNone/>
            </a:pPr>
            <a:r>
              <a:rPr lang="lt-LT" dirty="0" smtClean="0"/>
              <a:t>Būkite atsargūs su adresais. Kai kurie adresai atrodo kaip vieno asmens, o iš tikrųjų tai gali būti bendras kelių žmonių adresas.</a:t>
            </a:r>
            <a:endParaRPr lang="en-US" dirty="0"/>
          </a:p>
        </p:txBody>
      </p:sp>
    </p:spTree>
    <p:extLst>
      <p:ext uri="{BB962C8B-B14F-4D97-AF65-F5344CB8AC3E}">
        <p14:creationId xmlns:p14="http://schemas.microsoft.com/office/powerpoint/2010/main" val="3938612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09728" indent="0">
              <a:buNone/>
            </a:pPr>
            <a:r>
              <a:rPr lang="lt-LT" dirty="0" smtClean="0"/>
              <a:t>Žinutės ir straipsniai turi būti glausti ir taiklūs.</a:t>
            </a:r>
          </a:p>
          <a:p>
            <a:pPr marL="109728" indent="0">
              <a:buNone/>
            </a:pPr>
            <a:r>
              <a:rPr lang="lt-LT" dirty="0" smtClean="0"/>
              <a:t>Nesivelkite į barnius. </a:t>
            </a:r>
          </a:p>
          <a:p>
            <a:pPr marL="109728" indent="0">
              <a:buNone/>
            </a:pPr>
            <a:r>
              <a:rPr lang="lt-LT" dirty="0" smtClean="0"/>
              <a:t>Jei norite pareikšti savo pastabas kuriam nors diskusijos dalyviui, nusiųskite laišką jam asmeniškai. </a:t>
            </a:r>
            <a:endParaRPr lang="lt-LT" dirty="0" smtClean="0"/>
          </a:p>
          <a:p>
            <a:pPr marL="109728" indent="0">
              <a:buNone/>
            </a:pPr>
            <a:r>
              <a:rPr lang="lt-LT" dirty="0" smtClean="0"/>
              <a:t>Nepamirškite </a:t>
            </a:r>
            <a:r>
              <a:rPr lang="lt-LT" dirty="0" smtClean="0"/>
              <a:t>prie savo laiško pridėti vizitinę kortelę. Taip bus lengviau su jumis susisiekti.</a:t>
            </a:r>
            <a:endParaRPr lang="en-US" dirty="0"/>
          </a:p>
        </p:txBody>
      </p:sp>
    </p:spTree>
    <p:extLst>
      <p:ext uri="{BB962C8B-B14F-4D97-AF65-F5344CB8AC3E}">
        <p14:creationId xmlns:p14="http://schemas.microsoft.com/office/powerpoint/2010/main" val="267489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09728" indent="0">
              <a:buNone/>
            </a:pPr>
            <a:r>
              <a:rPr lang="lt-LT" dirty="0" smtClean="0">
                <a:latin typeface="Times New Roman" panose="02020603050405020304" pitchFamily="18" charset="0"/>
                <a:cs typeface="Times New Roman" panose="02020603050405020304" pitchFamily="18" charset="0"/>
              </a:rPr>
              <a:t>Internete jūsų </a:t>
            </a:r>
            <a:r>
              <a:rPr lang="lt-LT" dirty="0" smtClean="0">
                <a:latin typeface="Times New Roman" panose="02020603050405020304" pitchFamily="18" charset="0"/>
                <a:cs typeface="Times New Roman" panose="02020603050405020304" pitchFamily="18" charset="0"/>
              </a:rPr>
              <a:t>mintis gali perskaityti bet kas </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ir draugai, ir nepažįstami ar vyresni žmonės. Todėl visada apgalvokite, ar norite visiems skelbti viešai tai, ką manote.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569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302</TotalTime>
  <Words>556</Words>
  <Application>Microsoft Office PowerPoint</Application>
  <PresentationFormat>Demonstracija ekrane (4:3)</PresentationFormat>
  <Paragraphs>49</Paragraphs>
  <Slides>13</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13</vt:i4>
      </vt:variant>
    </vt:vector>
  </HeadingPairs>
  <TitlesOfParts>
    <vt:vector size="18" baseType="lpstr">
      <vt:lpstr>Georgia</vt:lpstr>
      <vt:lpstr>Times New Roman</vt:lpstr>
      <vt:lpstr>Trebuchet MS</vt:lpstr>
      <vt:lpstr>Wingdings 2</vt:lpstr>
      <vt:lpstr>Urban</vt:lpstr>
      <vt:lpstr>Kompiuterio naudojimosi etika ir interneto etiketas</vt:lpstr>
      <vt:lpstr>Etiketas ir etika</vt:lpstr>
      <vt:lpstr>„PowerPoint“ pateiktis</vt:lpstr>
      <vt:lpstr>Kompiuterio etika</vt:lpstr>
      <vt:lpstr>Tarptautinis kompiuterinės etikos bei darbo etiketo kodeksas</vt:lpstr>
      <vt:lpstr>Tarptautinis kompiuterinės etikos bei darbo etiketo kodeksas (2)</vt:lpstr>
      <vt:lpstr>Interneto etiketas</vt:lpstr>
      <vt:lpstr>Dešimt interneto etiketo taisyklių</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Kompiuterio naudojimos etika ir interneto etiketas</dc:title>
  <dc:creator>Dovis Vala</dc:creator>
  <cp:lastModifiedBy>Administrator</cp:lastModifiedBy>
  <cp:revision>15</cp:revision>
  <dcterms:created xsi:type="dcterms:W3CDTF">2006-08-16T00:00:00Z</dcterms:created>
  <dcterms:modified xsi:type="dcterms:W3CDTF">2024-01-24T11:07:26Z</dcterms:modified>
</cp:coreProperties>
</file>