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7"/>
  </p:notesMasterIdLst>
  <p:sldIdLst>
    <p:sldId id="256" r:id="rId2"/>
    <p:sldId id="257" r:id="rId3"/>
    <p:sldId id="258" r:id="rId4"/>
    <p:sldId id="259" r:id="rId5"/>
    <p:sldId id="260" r:id="rId6"/>
    <p:sldId id="261" r:id="rId7"/>
    <p:sldId id="262" r:id="rId8"/>
    <p:sldId id="263" r:id="rId9"/>
    <p:sldId id="282" r:id="rId10"/>
    <p:sldId id="264" r:id="rId11"/>
    <p:sldId id="265" r:id="rId12"/>
    <p:sldId id="266" r:id="rId13"/>
    <p:sldId id="267" r:id="rId14"/>
    <p:sldId id="270" r:id="rId15"/>
    <p:sldId id="285" r:id="rId16"/>
    <p:sldId id="286" r:id="rId17"/>
    <p:sldId id="287" r:id="rId18"/>
    <p:sldId id="288" r:id="rId19"/>
    <p:sldId id="289" r:id="rId20"/>
    <p:sldId id="290" r:id="rId21"/>
    <p:sldId id="291" r:id="rId22"/>
    <p:sldId id="292" r:id="rId23"/>
    <p:sldId id="293" r:id="rId24"/>
    <p:sldId id="294" r:id="rId25"/>
    <p:sldId id="271" r:id="rId26"/>
    <p:sldId id="272" r:id="rId27"/>
    <p:sldId id="273" r:id="rId28"/>
    <p:sldId id="274" r:id="rId29"/>
    <p:sldId id="275" r:id="rId30"/>
    <p:sldId id="276" r:id="rId31"/>
    <p:sldId id="277" r:id="rId32"/>
    <p:sldId id="278" r:id="rId33"/>
    <p:sldId id="283" r:id="rId34"/>
    <p:sldId id="280" r:id="rId35"/>
    <p:sldId id="281" r:id="rId3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490" y="8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7b05e8772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7b05e8772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7bb9e43ff1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7bb9e43ff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7b05e87724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7b05e87724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7b05e87724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7b05e87724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7b05e87724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7b05e87724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7b05e8772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7b05e8772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7b05e87724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7b05e87724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7b5838da3d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7b5838da3d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7b5838da3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7b5838da3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7b5838da3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7b5838da3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7b5838da3d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7b5838da3d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7b5838da3d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7b5838da3d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7b5838da3d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7b5838da3d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7b5838da3d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7b5838da3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7b5838da3d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7b5838da3d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7bb9e43ff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7bb9e43ff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7bb9e43ff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7bb9e43ff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7bb9e43ff1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7bb9e43ff1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7bb9e43ff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7bb9e43ff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7bb9e43ff1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7bb9e43ff1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7829243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lt"/>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lt" dirty="0" smtClean="0"/>
              <a:t>Kartojimas</a:t>
            </a:r>
            <a:r>
              <a:rPr lang="lt-LT" dirty="0" smtClean="0"/>
              <a:t> </a:t>
            </a:r>
            <a:br>
              <a:rPr lang="lt-LT" dirty="0" smtClean="0"/>
            </a:br>
            <a:r>
              <a:rPr lang="lt-LT" dirty="0" smtClean="0"/>
              <a:t>1 pamoka</a:t>
            </a:r>
            <a:endParaRPr dirty="0"/>
          </a:p>
        </p:txBody>
      </p:sp>
      <p:sp>
        <p:nvSpPr>
          <p:cNvPr id="55" name="Google Shape;55;p13"/>
          <p:cNvSpPr txBox="1">
            <a:spLocks noGrp="1"/>
          </p:cNvSpPr>
          <p:nvPr>
            <p:ph type="subTitle" idx="1"/>
          </p:nvPr>
        </p:nvSpPr>
        <p:spPr>
          <a:xfrm>
            <a:off x="311708" y="2860439"/>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lt" dirty="0"/>
              <a:t>Saugus elgesys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lt" sz="2720"/>
              <a:t>Turinys</a:t>
            </a:r>
            <a:endParaRPr sz="2720"/>
          </a:p>
        </p:txBody>
      </p:sp>
      <p:sp>
        <p:nvSpPr>
          <p:cNvPr id="61" name="Google Shape;61;p14"/>
          <p:cNvSpPr txBox="1">
            <a:spLocks noGrp="1"/>
          </p:cNvSpPr>
          <p:nvPr>
            <p:ph type="body" idx="1"/>
          </p:nvPr>
        </p:nvSpPr>
        <p:spPr>
          <a:xfrm>
            <a:off x="311700" y="1152475"/>
            <a:ext cx="8707310" cy="3722132"/>
          </a:xfrm>
          <a:prstGeom prst="rect">
            <a:avLst/>
          </a:prstGeom>
        </p:spPr>
        <p:txBody>
          <a:bodyPr spcFirstLastPara="1" wrap="square" lIns="91425" tIns="91425" rIns="91425" bIns="91425" anchor="t" anchorCtr="0">
            <a:noAutofit/>
          </a:bodyPr>
          <a:lstStyle/>
          <a:p>
            <a:pPr marL="457200" lvl="0" indent="-374650" algn="l" rtl="0">
              <a:lnSpc>
                <a:spcPct val="100000"/>
              </a:lnSpc>
              <a:spcBef>
                <a:spcPts val="0"/>
              </a:spcBef>
              <a:spcAft>
                <a:spcPts val="0"/>
              </a:spcAft>
              <a:buClr>
                <a:schemeClr val="dk1"/>
              </a:buClr>
              <a:buSzPts val="2300"/>
              <a:buAutoNum type="arabicPeriod"/>
            </a:pPr>
            <a:r>
              <a:rPr lang="lt" sz="2300" dirty="0">
                <a:solidFill>
                  <a:schemeClr val="dk1"/>
                </a:solidFill>
              </a:rPr>
              <a:t>Higienos, ergonominės ir techninės saugaus darbo skaitmeninėmis technologijomis normos.</a:t>
            </a:r>
            <a:endParaRPr sz="2300" dirty="0">
              <a:solidFill>
                <a:schemeClr val="dk1"/>
              </a:solidFill>
            </a:endParaRPr>
          </a:p>
          <a:p>
            <a:pPr marL="457200" lvl="0" indent="-374650" algn="l" rtl="0">
              <a:lnSpc>
                <a:spcPct val="100000"/>
              </a:lnSpc>
              <a:spcBef>
                <a:spcPts val="0"/>
              </a:spcBef>
              <a:spcAft>
                <a:spcPts val="0"/>
              </a:spcAft>
              <a:buClr>
                <a:schemeClr val="dk1"/>
              </a:buClr>
              <a:buSzPts val="2300"/>
              <a:buAutoNum type="arabicPeriod"/>
            </a:pPr>
            <a:r>
              <a:rPr lang="lt" sz="2300" dirty="0">
                <a:solidFill>
                  <a:schemeClr val="dk1"/>
                </a:solidFill>
              </a:rPr>
              <a:t>Rizikos žmogaus fizinei ir psichinei savijautai naudojant skaitmenines technologijas.</a:t>
            </a:r>
            <a:endParaRPr sz="2300" dirty="0">
              <a:solidFill>
                <a:schemeClr val="dk1"/>
              </a:solidFill>
            </a:endParaRPr>
          </a:p>
          <a:p>
            <a:pPr marL="457200" lvl="0" indent="-374650" algn="l" rtl="0">
              <a:lnSpc>
                <a:spcPct val="100000"/>
              </a:lnSpc>
              <a:spcBef>
                <a:spcPts val="0"/>
              </a:spcBef>
              <a:spcAft>
                <a:spcPts val="0"/>
              </a:spcAft>
              <a:buClr>
                <a:schemeClr val="dk1"/>
              </a:buClr>
              <a:buSzPts val="2300"/>
              <a:buAutoNum type="arabicPeriod"/>
            </a:pPr>
            <a:r>
              <a:rPr lang="lt" sz="2300" dirty="0">
                <a:solidFill>
                  <a:schemeClr val="dk1"/>
                </a:solidFill>
              </a:rPr>
              <a:t>Saugaus darbo virtualiojoje erdvėje principai, pavojai ir problemos.</a:t>
            </a:r>
            <a:endParaRPr sz="2300" dirty="0">
              <a:solidFill>
                <a:schemeClr val="dk1"/>
              </a:solidFill>
            </a:endParaRPr>
          </a:p>
          <a:p>
            <a:pPr indent="-374650">
              <a:lnSpc>
                <a:spcPct val="100000"/>
              </a:lnSpc>
              <a:buClr>
                <a:schemeClr val="dk1"/>
              </a:buClr>
              <a:buSzPts val="2300"/>
              <a:buFont typeface="Arial"/>
              <a:buAutoNum type="arabicPeriod"/>
            </a:pPr>
            <a:r>
              <a:rPr lang="lt" sz="2300" dirty="0">
                <a:solidFill>
                  <a:schemeClr val="dk1"/>
                </a:solidFill>
              </a:rPr>
              <a:t>Poveikio aplinkai prognozė taikant skaitmenines technologijas</a:t>
            </a:r>
          </a:p>
          <a:p>
            <a:pPr indent="-374650">
              <a:lnSpc>
                <a:spcPct val="100000"/>
              </a:lnSpc>
              <a:buClr>
                <a:schemeClr val="dk1"/>
              </a:buClr>
              <a:buSzPts val="2300"/>
              <a:buFont typeface="Arial"/>
              <a:buAutoNum type="arabicPeriod"/>
            </a:pPr>
            <a:r>
              <a:rPr lang="lt-LT" sz="2300" dirty="0">
                <a:solidFill>
                  <a:schemeClr val="dk1"/>
                </a:solidFill>
              </a:rPr>
              <a:t>Duomenų kodavimas ir skaičiavimo sistemos kompiuteriuose.</a:t>
            </a:r>
            <a:endParaRPr lang="lt" sz="2300" dirty="0">
              <a:solidFill>
                <a:schemeClr val="dk1"/>
              </a:solidFill>
            </a:endParaRPr>
          </a:p>
          <a:p>
            <a:pPr indent="-374650">
              <a:lnSpc>
                <a:spcPct val="100000"/>
              </a:lnSpc>
              <a:buClr>
                <a:schemeClr val="dk1"/>
              </a:buClr>
              <a:buSzPts val="2300"/>
              <a:buFont typeface="Arial"/>
              <a:buAutoNum type="arabicPeriod"/>
            </a:pPr>
            <a:endParaRPr sz="2300" dirty="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lt" sz="2800"/>
              <a:t>Higienos, ergonominių ir techninių saugaus darbo skaitmeninėmis technologijomis problemų sprendimas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1400"/>
              </a:lnSpc>
              <a:spcBef>
                <a:spcPts val="2600"/>
              </a:spcBef>
              <a:spcAft>
                <a:spcPts val="0"/>
              </a:spcAft>
              <a:buClr>
                <a:schemeClr val="dk1"/>
              </a:buClr>
              <a:buSzPts val="1100"/>
              <a:buFont typeface="Arial"/>
              <a:buNone/>
            </a:pPr>
            <a:r>
              <a:rPr lang="lt" sz="2500">
                <a:solidFill>
                  <a:srgbClr val="222222"/>
                </a:solidFill>
                <a:highlight>
                  <a:srgbClr val="FFFFFF"/>
                </a:highlight>
              </a:rPr>
              <a:t>Darbo kompiuteriu sauga</a:t>
            </a:r>
            <a:endParaRPr sz="2500">
              <a:solidFill>
                <a:srgbClr val="222222"/>
              </a:solidFill>
              <a:highlight>
                <a:srgbClr val="FFFFFF"/>
              </a:highlight>
            </a:endParaRPr>
          </a:p>
          <a:p>
            <a:pPr marL="0" lvl="0" indent="0" algn="l" rtl="0">
              <a:spcBef>
                <a:spcPts val="1900"/>
              </a:spcBef>
              <a:spcAft>
                <a:spcPts val="0"/>
              </a:spcAft>
              <a:buNone/>
            </a:pPr>
            <a:endParaRPr sz="2500"/>
          </a:p>
        </p:txBody>
      </p:sp>
      <p:sp>
        <p:nvSpPr>
          <p:cNvPr id="72" name="Google Shape;72;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lt" sz="1550" i="1">
                <a:solidFill>
                  <a:srgbClr val="444444"/>
                </a:solidFill>
                <a:highlight>
                  <a:srgbClr val="FFFFFF"/>
                </a:highlight>
              </a:rPr>
              <a:t>“Siekiant produktyviai dirbti ir išvengti neigiamo poveikio sveikatai, svarbu tinkamai įrengti darbo vietą.  Europos Sąjungoje darbo vietų ergonomiką reglamentuoja speciali ES direktyva 90/270/EC, kurios turi laikytis visos ES narės, taip pat ją papildanti ISO-9241 norma, kurioje atkreipiamas dėmesys ir į darbo vietos baldus bei įrangą, darbuotojo sėdėseną. Lietuvoje galiojanti higienos norma HN 32:2004 „Darbas su videoterminalais. Saugos ir sveikatos reikalavimai“ reglamentuoja kompiuterinės darbo vietos įrengimą ir darbo su kompiuteriu saugos reikalavimus.”</a:t>
            </a:r>
            <a:endParaRPr sz="2200" i="1"/>
          </a:p>
        </p:txBody>
      </p:sp>
      <p:sp>
        <p:nvSpPr>
          <p:cNvPr id="73" name="Google Shape;73;p16"/>
          <p:cNvSpPr txBox="1"/>
          <p:nvPr/>
        </p:nvSpPr>
        <p:spPr>
          <a:xfrm>
            <a:off x="574837" y="4479959"/>
            <a:ext cx="59154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lt" sz="900" dirty="0"/>
              <a:t>šaltinis: https://nvsc.lrv.lt/lt/naujienos/darbo-kompiuteriu-sauga</a:t>
            </a:r>
            <a:endParaRPr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Teisės aktai</a:t>
            </a:r>
            <a:endParaRPr/>
          </a:p>
        </p:txBody>
      </p:sp>
      <p:sp>
        <p:nvSpPr>
          <p:cNvPr id="79" name="Google Shape;79;p17"/>
          <p:cNvSpPr txBox="1">
            <a:spLocks noGrp="1"/>
          </p:cNvSpPr>
          <p:nvPr>
            <p:ph type="body" idx="1"/>
          </p:nvPr>
        </p:nvSpPr>
        <p:spPr>
          <a:xfrm>
            <a:off x="311700" y="1152475"/>
            <a:ext cx="8520600" cy="724800"/>
          </a:xfrm>
          <a:prstGeom prst="rect">
            <a:avLst/>
          </a:prstGeom>
        </p:spPr>
        <p:txBody>
          <a:bodyPr spcFirstLastPara="1" wrap="square" lIns="91425" tIns="91425" rIns="91425" bIns="91425" anchor="t" anchorCtr="0">
            <a:noAutofit/>
          </a:bodyPr>
          <a:lstStyle/>
          <a:p>
            <a:pPr marL="0" lvl="0" indent="0" algn="l" rtl="0">
              <a:lnSpc>
                <a:spcPct val="75000"/>
              </a:lnSpc>
              <a:spcBef>
                <a:spcPts val="0"/>
              </a:spcBef>
              <a:spcAft>
                <a:spcPts val="0"/>
              </a:spcAft>
              <a:buSzPts val="523"/>
              <a:buNone/>
            </a:pPr>
            <a:r>
              <a:rPr lang="lt" sz="1500"/>
              <a:t>V.14 Nepertraukiamai dirbti prie videoterminalo galima ne daugiau kaip 1 val.</a:t>
            </a:r>
            <a:endParaRPr sz="1500"/>
          </a:p>
          <a:p>
            <a:pPr marL="0" lvl="0" indent="0" algn="l" rtl="0">
              <a:lnSpc>
                <a:spcPct val="75000"/>
              </a:lnSpc>
              <a:spcBef>
                <a:spcPts val="1200"/>
              </a:spcBef>
              <a:spcAft>
                <a:spcPts val="1200"/>
              </a:spcAft>
              <a:buSzPts val="523"/>
              <a:buNone/>
            </a:pPr>
            <a:r>
              <a:rPr lang="lt" sz="1200" b="1"/>
              <a:t>videoterminalas </a:t>
            </a:r>
            <a:r>
              <a:rPr lang="lt" sz="1200"/>
              <a:t>– vartotojo terminalas su displėjaus ekranu ir paprastai turintis informacijos įvedimo įrenginį – klaviatūrą;</a:t>
            </a:r>
            <a:endParaRPr sz="1200"/>
          </a:p>
        </p:txBody>
      </p:sp>
      <p:sp>
        <p:nvSpPr>
          <p:cNvPr id="80" name="Google Shape;80;p17"/>
          <p:cNvSpPr txBox="1"/>
          <p:nvPr/>
        </p:nvSpPr>
        <p:spPr>
          <a:xfrm>
            <a:off x="311700" y="4703625"/>
            <a:ext cx="59154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lt" sz="900"/>
              <a:t>šaltinis: https://e-seimas.lrs.lt/portal/legalAct/lt/TAD/TAIS.227778</a:t>
            </a:r>
            <a:endParaRPr sz="900"/>
          </a:p>
        </p:txBody>
      </p:sp>
      <p:sp>
        <p:nvSpPr>
          <p:cNvPr id="81" name="Google Shape;81;p17"/>
          <p:cNvSpPr txBox="1">
            <a:spLocks noGrp="1"/>
          </p:cNvSpPr>
          <p:nvPr>
            <p:ph type="body" idx="1"/>
          </p:nvPr>
        </p:nvSpPr>
        <p:spPr>
          <a:xfrm>
            <a:off x="311700" y="2012025"/>
            <a:ext cx="8520600" cy="624600"/>
          </a:xfrm>
          <a:prstGeom prst="rect">
            <a:avLst/>
          </a:prstGeom>
        </p:spPr>
        <p:txBody>
          <a:bodyPr spcFirstLastPara="1" wrap="square" lIns="91425" tIns="91425" rIns="91425" bIns="91425" anchor="t" anchorCtr="0">
            <a:noAutofit/>
          </a:bodyPr>
          <a:lstStyle/>
          <a:p>
            <a:pPr marL="0" lvl="0" indent="0" algn="l" rtl="0">
              <a:lnSpc>
                <a:spcPct val="85000"/>
              </a:lnSpc>
              <a:spcBef>
                <a:spcPts val="0"/>
              </a:spcBef>
              <a:spcAft>
                <a:spcPts val="1200"/>
              </a:spcAft>
              <a:buSzPts val="688"/>
              <a:buNone/>
            </a:pPr>
            <a:r>
              <a:rPr lang="lt" sz="1500"/>
              <a:t>VII.22.1 Klaviatūros vietos aukštis turi būti toks, kad leistų išlaikyti taisyklingą kūno laikyseną, išvengti plaštakų, riešų ir pečių juostos nuovargio.</a:t>
            </a:r>
            <a:endParaRPr sz="1500"/>
          </a:p>
        </p:txBody>
      </p:sp>
      <p:sp>
        <p:nvSpPr>
          <p:cNvPr id="82" name="Google Shape;82;p17"/>
          <p:cNvSpPr txBox="1">
            <a:spLocks noGrp="1"/>
          </p:cNvSpPr>
          <p:nvPr>
            <p:ph type="body" idx="1"/>
          </p:nvPr>
        </p:nvSpPr>
        <p:spPr>
          <a:xfrm>
            <a:off x="311700" y="2663163"/>
            <a:ext cx="8520600" cy="7668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852"/>
              <a:buNone/>
            </a:pPr>
            <a:r>
              <a:rPr lang="lt" sz="1540"/>
              <a:t>VII.24.1. Darbo kėdė turi būti stabili, leidžianti darbuotojui lengvai ir laisvai judėti bei pasirinkti patogią kūno padėtį. </a:t>
            </a:r>
            <a:endParaRPr sz="1540"/>
          </a:p>
          <a:p>
            <a:pPr marL="0" lvl="0" indent="0" algn="l" rtl="0">
              <a:lnSpc>
                <a:spcPct val="95000"/>
              </a:lnSpc>
              <a:spcBef>
                <a:spcPts val="1200"/>
              </a:spcBef>
              <a:spcAft>
                <a:spcPts val="1200"/>
              </a:spcAft>
              <a:buSzPts val="852"/>
              <a:buNone/>
            </a:pPr>
            <a:endParaRPr sz="1540"/>
          </a:p>
        </p:txBody>
      </p:sp>
      <p:sp>
        <p:nvSpPr>
          <p:cNvPr id="83" name="Google Shape;83;p17"/>
          <p:cNvSpPr txBox="1">
            <a:spLocks noGrp="1"/>
          </p:cNvSpPr>
          <p:nvPr>
            <p:ph type="body" idx="1"/>
          </p:nvPr>
        </p:nvSpPr>
        <p:spPr>
          <a:xfrm>
            <a:off x="311700" y="3456500"/>
            <a:ext cx="8520600" cy="870600"/>
          </a:xfrm>
          <a:prstGeom prst="rect">
            <a:avLst/>
          </a:prstGeom>
        </p:spPr>
        <p:txBody>
          <a:bodyPr spcFirstLastPara="1" wrap="square" lIns="91425" tIns="91425" rIns="91425" bIns="91425" anchor="t" anchorCtr="0">
            <a:normAutofit fontScale="92500" lnSpcReduction="20000"/>
          </a:bodyPr>
          <a:lstStyle/>
          <a:p>
            <a:pPr marL="0" lvl="0" indent="0" algn="l" rtl="0">
              <a:lnSpc>
                <a:spcPct val="95000"/>
              </a:lnSpc>
              <a:spcBef>
                <a:spcPts val="0"/>
              </a:spcBef>
              <a:spcAft>
                <a:spcPts val="1200"/>
              </a:spcAft>
              <a:buNone/>
            </a:pPr>
            <a:r>
              <a:rPr lang="lt" sz="1600"/>
              <a:t>VII.24.2. Darbo kėdės konstrukcija turi atitikti ergonominius reikalavimus: kėdė turi būti su kėlimo ir sukimo mechanizmu, leidžiančiu keisti kėdės aukštį bei atlošo atlenkimo kampą; turėti porankius. Porankiai turi būti reguliuojami.</a:t>
            </a:r>
            <a:endParaRPr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 </a:t>
            </a:r>
            <a:endParaRPr/>
          </a:p>
        </p:txBody>
      </p:sp>
      <p:sp>
        <p:nvSpPr>
          <p:cNvPr id="89" name="Google Shape;89;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lt"/>
              <a:t> </a:t>
            </a:r>
            <a:endParaRPr/>
          </a:p>
        </p:txBody>
      </p:sp>
      <p:pic>
        <p:nvPicPr>
          <p:cNvPr id="90" name="Google Shape;90;p18"/>
          <p:cNvPicPr preferRelativeResize="0"/>
          <p:nvPr/>
        </p:nvPicPr>
        <p:blipFill>
          <a:blip r:embed="rId3">
            <a:alphaModFix/>
          </a:blip>
          <a:stretch>
            <a:fillRect/>
          </a:stretch>
        </p:blipFill>
        <p:spPr>
          <a:xfrm>
            <a:off x="587865" y="0"/>
            <a:ext cx="7968270" cy="51434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 </a:t>
            </a:r>
            <a:endParaRPr/>
          </a:p>
        </p:txBody>
      </p:sp>
      <p:sp>
        <p:nvSpPr>
          <p:cNvPr id="96" name="Google Shape;96;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lt"/>
              <a:t> </a:t>
            </a:r>
            <a:endParaRPr/>
          </a:p>
        </p:txBody>
      </p:sp>
      <p:pic>
        <p:nvPicPr>
          <p:cNvPr id="97" name="Google Shape;97;p19"/>
          <p:cNvPicPr preferRelativeResize="0"/>
          <p:nvPr/>
        </p:nvPicPr>
        <p:blipFill>
          <a:blip r:embed="rId3">
            <a:alphaModFix/>
          </a:blip>
          <a:stretch>
            <a:fillRect/>
          </a:stretch>
        </p:blipFill>
        <p:spPr>
          <a:xfrm>
            <a:off x="522431" y="0"/>
            <a:ext cx="8358188"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Rizikos</a:t>
            </a:r>
            <a:endParaRPr/>
          </a:p>
        </p:txBody>
      </p:sp>
      <p:sp>
        <p:nvSpPr>
          <p:cNvPr id="103" name="Google Shape;103;p20"/>
          <p:cNvSpPr txBox="1">
            <a:spLocks noGrp="1"/>
          </p:cNvSpPr>
          <p:nvPr>
            <p:ph type="body" idx="1"/>
          </p:nvPr>
        </p:nvSpPr>
        <p:spPr>
          <a:xfrm>
            <a:off x="387575" y="1053250"/>
            <a:ext cx="8520600" cy="724800"/>
          </a:xfrm>
          <a:prstGeom prst="rect">
            <a:avLst/>
          </a:prstGeom>
        </p:spPr>
        <p:txBody>
          <a:bodyPr spcFirstLastPara="1" wrap="square" lIns="91425" tIns="91425" rIns="91425" bIns="91425" anchor="t" anchorCtr="0">
            <a:normAutofit fontScale="40000" lnSpcReduction="20000"/>
          </a:bodyPr>
          <a:lstStyle/>
          <a:p>
            <a:pPr marL="0" lvl="0" indent="0" algn="l" rtl="0">
              <a:spcBef>
                <a:spcPts val="0"/>
              </a:spcBef>
              <a:spcAft>
                <a:spcPts val="0"/>
              </a:spcAft>
              <a:buNone/>
            </a:pPr>
            <a:r>
              <a:rPr lang="lt" sz="1917"/>
              <a:t>Dėl retesnio mirksėjimo galimybė atsirasti sausų akių sindromui.</a:t>
            </a:r>
            <a:endParaRPr sz="1917"/>
          </a:p>
          <a:p>
            <a:pPr marL="0" lvl="0" indent="0" algn="l" rtl="0">
              <a:spcBef>
                <a:spcPts val="1200"/>
              </a:spcBef>
              <a:spcAft>
                <a:spcPts val="1200"/>
              </a:spcAft>
              <a:buNone/>
            </a:pPr>
            <a:r>
              <a:rPr lang="lt" sz="1917"/>
              <a:t>	Padeda: poilsio pertraukos, akių mankšta, tinkamai parinktas nuotolis nuo akių iki monitoriaus.</a:t>
            </a:r>
            <a:endParaRPr/>
          </a:p>
        </p:txBody>
      </p:sp>
      <p:sp>
        <p:nvSpPr>
          <p:cNvPr id="105" name="Google Shape;105;p20"/>
          <p:cNvSpPr txBox="1">
            <a:spLocks noGrp="1"/>
          </p:cNvSpPr>
          <p:nvPr>
            <p:ph type="body" idx="1"/>
          </p:nvPr>
        </p:nvSpPr>
        <p:spPr>
          <a:xfrm>
            <a:off x="387575" y="1813575"/>
            <a:ext cx="8520600" cy="724800"/>
          </a:xfrm>
          <a:prstGeom prst="rect">
            <a:avLst/>
          </a:prstGeom>
        </p:spPr>
        <p:txBody>
          <a:bodyPr spcFirstLastPara="1" wrap="square" lIns="91425" tIns="91425" rIns="91425" bIns="91425" anchor="t" anchorCtr="0">
            <a:normAutofit fontScale="40000" lnSpcReduction="20000"/>
          </a:bodyPr>
          <a:lstStyle/>
          <a:p>
            <a:pPr marL="0" lvl="0" indent="0" algn="l" rtl="0">
              <a:spcBef>
                <a:spcPts val="0"/>
              </a:spcBef>
              <a:spcAft>
                <a:spcPts val="0"/>
              </a:spcAft>
              <a:buNone/>
            </a:pPr>
            <a:r>
              <a:rPr lang="lt" sz="1917"/>
              <a:t>Fizinis nuovargis - įsitempęs kaklas, stuburo išlinkimai.</a:t>
            </a:r>
            <a:endParaRPr sz="1917"/>
          </a:p>
          <a:p>
            <a:pPr marL="0" lvl="0" indent="0" algn="l" rtl="0">
              <a:spcBef>
                <a:spcPts val="1200"/>
              </a:spcBef>
              <a:spcAft>
                <a:spcPts val="1200"/>
              </a:spcAft>
              <a:buNone/>
            </a:pPr>
            <a:r>
              <a:rPr lang="lt" sz="1917"/>
              <a:t>	Padeda: reguliuojamo atlošo kėdės, taisyklinga sėdėsena, kūno padėties keitimas.</a:t>
            </a:r>
            <a:endParaRPr/>
          </a:p>
        </p:txBody>
      </p:sp>
      <p:sp>
        <p:nvSpPr>
          <p:cNvPr id="106" name="Google Shape;106;p20"/>
          <p:cNvSpPr txBox="1">
            <a:spLocks noGrp="1"/>
          </p:cNvSpPr>
          <p:nvPr>
            <p:ph type="body" idx="1"/>
          </p:nvPr>
        </p:nvSpPr>
        <p:spPr>
          <a:xfrm>
            <a:off x="387575" y="2573900"/>
            <a:ext cx="8520600" cy="724800"/>
          </a:xfrm>
          <a:prstGeom prst="rect">
            <a:avLst/>
          </a:prstGeom>
        </p:spPr>
        <p:txBody>
          <a:bodyPr spcFirstLastPara="1" wrap="square" lIns="91425" tIns="91425" rIns="91425" bIns="91425" anchor="t" anchorCtr="0">
            <a:normAutofit fontScale="40000" lnSpcReduction="20000"/>
          </a:bodyPr>
          <a:lstStyle/>
          <a:p>
            <a:pPr marL="0" lvl="0" indent="0" algn="l" rtl="0">
              <a:spcBef>
                <a:spcPts val="0"/>
              </a:spcBef>
              <a:spcAft>
                <a:spcPts val="0"/>
              </a:spcAft>
              <a:buNone/>
            </a:pPr>
            <a:r>
              <a:rPr lang="lt" sz="1917"/>
              <a:t>Emocinė įtampa.</a:t>
            </a:r>
            <a:endParaRPr sz="1917"/>
          </a:p>
          <a:p>
            <a:pPr marL="0" lvl="0" indent="457200" algn="l" rtl="0">
              <a:spcBef>
                <a:spcPts val="1200"/>
              </a:spcBef>
              <a:spcAft>
                <a:spcPts val="1200"/>
              </a:spcAft>
              <a:buNone/>
            </a:pPr>
            <a:r>
              <a:rPr lang="lt" sz="1917"/>
              <a:t>Padeda: pertraukos, muzikos klausymas, tiesiog nepralaimėti.</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en-US" dirty="0"/>
              <a:t>https://gabijos.lt/informatika/higienos/</a:t>
            </a:r>
          </a:p>
        </p:txBody>
      </p:sp>
      <p:sp>
        <p:nvSpPr>
          <p:cNvPr id="3" name="Teksto vietos rezervavimo ženklas 2"/>
          <p:cNvSpPr>
            <a:spLocks noGrp="1"/>
          </p:cNvSpPr>
          <p:nvPr>
            <p:ph type="body" idx="1"/>
          </p:nvPr>
        </p:nvSpPr>
        <p:spPr/>
        <p:txBody>
          <a:bodyPr/>
          <a:lstStyle/>
          <a:p>
            <a:pPr marL="114300" indent="0">
              <a:buNone/>
            </a:pPr>
            <a:r>
              <a:rPr lang="lt-LT" dirty="0" smtClean="0"/>
              <a:t>Perskaityti santrauką.</a:t>
            </a:r>
            <a:endParaRPr lang="en-US" dirty="0"/>
          </a:p>
        </p:txBody>
      </p:sp>
    </p:spTree>
    <p:extLst>
      <p:ext uri="{BB962C8B-B14F-4D97-AF65-F5344CB8AC3E}">
        <p14:creationId xmlns:p14="http://schemas.microsoft.com/office/powerpoint/2010/main" val="274550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lt" sz="2800"/>
              <a:t>Asmens duomenų teisėtas naudojimas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311700" y="4526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Asmens duomenys</a:t>
            </a:r>
            <a:endParaRPr/>
          </a:p>
        </p:txBody>
      </p:sp>
      <p:sp>
        <p:nvSpPr>
          <p:cNvPr id="117" name="Google Shape;117;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lt"/>
              <a:t>Asmens duomenys – tai bet kokia informacija apie asmenį, kurio tapatybė nustatyta arba gali būti nustatyta; toks asmuo dar vadinamas duomenų subjektu. Asmens duomenys yra, pavyzdžiui, tokia informacija apie duomenų subjektus: </a:t>
            </a:r>
            <a:endParaRPr/>
          </a:p>
          <a:p>
            <a:pPr marL="457200" lvl="0" indent="-342900" algn="l" rtl="0">
              <a:spcBef>
                <a:spcPts val="1200"/>
              </a:spcBef>
              <a:spcAft>
                <a:spcPts val="0"/>
              </a:spcAft>
              <a:buSzPts val="1800"/>
              <a:buAutoNum type="arabicPeriod"/>
            </a:pPr>
            <a:r>
              <a:rPr lang="lt"/>
              <a:t>vardas ir pavardė;</a:t>
            </a:r>
            <a:endParaRPr/>
          </a:p>
          <a:p>
            <a:pPr marL="457200" lvl="0" indent="-342900" algn="l" rtl="0">
              <a:spcBef>
                <a:spcPts val="0"/>
              </a:spcBef>
              <a:spcAft>
                <a:spcPts val="0"/>
              </a:spcAft>
              <a:buSzPts val="1800"/>
              <a:buAutoNum type="arabicPeriod"/>
            </a:pPr>
            <a:r>
              <a:rPr lang="lt"/>
              <a:t>adresas;</a:t>
            </a:r>
            <a:endParaRPr/>
          </a:p>
          <a:p>
            <a:pPr marL="457200" lvl="0" indent="-342900" algn="l" rtl="0">
              <a:spcBef>
                <a:spcPts val="0"/>
              </a:spcBef>
              <a:spcAft>
                <a:spcPts val="0"/>
              </a:spcAft>
              <a:buSzPts val="1800"/>
              <a:buAutoNum type="arabicPeriod"/>
            </a:pPr>
            <a:r>
              <a:rPr lang="lt"/>
              <a:t>asmens tapatybės kortelės ar paso numeris;</a:t>
            </a:r>
            <a:endParaRPr/>
          </a:p>
          <a:p>
            <a:pPr marL="457200" lvl="0" indent="-342900" algn="l" rtl="0">
              <a:spcBef>
                <a:spcPts val="0"/>
              </a:spcBef>
              <a:spcAft>
                <a:spcPts val="0"/>
              </a:spcAft>
              <a:buSzPts val="1800"/>
              <a:buAutoNum type="arabicPeriod"/>
            </a:pPr>
            <a:r>
              <a:rPr lang="lt"/>
              <a:t>pajamos;</a:t>
            </a:r>
            <a:endParaRPr/>
          </a:p>
          <a:p>
            <a:pPr marL="457200" lvl="0" indent="-342900" algn="l" rtl="0">
              <a:spcBef>
                <a:spcPts val="0"/>
              </a:spcBef>
              <a:spcAft>
                <a:spcPts val="0"/>
              </a:spcAft>
              <a:buSzPts val="1800"/>
              <a:buAutoNum type="arabicPeriod"/>
            </a:pPr>
            <a:r>
              <a:rPr lang="lt"/>
              <a:t>kultūriniai ypatumai;</a:t>
            </a:r>
            <a:endParaRPr/>
          </a:p>
          <a:p>
            <a:pPr marL="457200" lvl="0" indent="-342900" algn="l" rtl="0">
              <a:spcBef>
                <a:spcPts val="0"/>
              </a:spcBef>
              <a:spcAft>
                <a:spcPts val="0"/>
              </a:spcAft>
              <a:buSzPts val="1800"/>
              <a:buAutoNum type="arabicPeriod"/>
            </a:pPr>
            <a:r>
              <a:rPr lang="lt"/>
              <a:t>interneto protokolo (IP) adresas;</a:t>
            </a:r>
            <a:endParaRPr/>
          </a:p>
          <a:p>
            <a:pPr marL="457200" lvl="0" indent="-342900" algn="l" rtl="0">
              <a:spcBef>
                <a:spcPts val="0"/>
              </a:spcBef>
              <a:spcAft>
                <a:spcPts val="0"/>
              </a:spcAft>
              <a:buSzPts val="1800"/>
              <a:buAutoNum type="arabicPeriod"/>
            </a:pPr>
            <a:r>
              <a:rPr lang="lt"/>
              <a:t>duomenys, kuriuos turi ligoninė ar gydytojas (pagal kuriuos gydymo tikslais unikaliai identifikuojamas asmuo).</a:t>
            </a:r>
            <a:endParaRPr/>
          </a:p>
        </p:txBody>
      </p:sp>
      <p:sp>
        <p:nvSpPr>
          <p:cNvPr id="118" name="Google Shape;118;p22"/>
          <p:cNvSpPr txBox="1"/>
          <p:nvPr/>
        </p:nvSpPr>
        <p:spPr>
          <a:xfrm>
            <a:off x="311700" y="4703625"/>
            <a:ext cx="6900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lt" sz="900" dirty="0"/>
              <a:t>šaltinis: https://marketingovaldymas.lt/marketingo-valdymas-naujienos/ka-apie-bdar-turi-zinoti-kiekvienas/</a:t>
            </a:r>
            <a:endParaRPr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lt"/>
              <a:t>Bendrasis duomenų apsaugos reglamentas</a:t>
            </a:r>
            <a:endParaRPr/>
          </a:p>
        </p:txBody>
      </p:sp>
      <p:sp>
        <p:nvSpPr>
          <p:cNvPr id="124" name="Google Shape;124;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lt"/>
              <a:t>BDAR – bendrasis duomenų apsaugos reglamentas, kuris tvirtina tokias asmens duomenų ir privatumo apsaugos srities žmogaus teises:</a:t>
            </a:r>
            <a:endParaRPr/>
          </a:p>
          <a:p>
            <a:pPr marL="457200" lvl="0" indent="-342900" algn="l" rtl="0">
              <a:spcBef>
                <a:spcPts val="1200"/>
              </a:spcBef>
              <a:spcAft>
                <a:spcPts val="0"/>
              </a:spcAft>
              <a:buSzPts val="1800"/>
              <a:buAutoNum type="arabicPeriod"/>
            </a:pPr>
            <a:r>
              <a:rPr lang="lt"/>
              <a:t>teisė būti informuotam, </a:t>
            </a:r>
            <a:endParaRPr/>
          </a:p>
          <a:p>
            <a:pPr marL="457200" lvl="0" indent="-342900" algn="l" rtl="0">
              <a:spcBef>
                <a:spcPts val="0"/>
              </a:spcBef>
              <a:spcAft>
                <a:spcPts val="0"/>
              </a:spcAft>
              <a:buSzPts val="1800"/>
              <a:buAutoNum type="arabicPeriod"/>
            </a:pPr>
            <a:r>
              <a:rPr lang="lt"/>
              <a:t>teisė susipažinti su asmens duomenimis, </a:t>
            </a:r>
            <a:endParaRPr/>
          </a:p>
          <a:p>
            <a:pPr marL="457200" lvl="0" indent="-342900" algn="l" rtl="0">
              <a:spcBef>
                <a:spcPts val="0"/>
              </a:spcBef>
              <a:spcAft>
                <a:spcPts val="0"/>
              </a:spcAft>
              <a:buSzPts val="1800"/>
              <a:buAutoNum type="arabicPeriod"/>
            </a:pPr>
            <a:r>
              <a:rPr lang="lt"/>
              <a:t>teisė reikalauti ištaisyti duomenis, </a:t>
            </a:r>
            <a:endParaRPr/>
          </a:p>
          <a:p>
            <a:pPr marL="457200" lvl="0" indent="-342900" algn="l" rtl="0">
              <a:spcBef>
                <a:spcPts val="0"/>
              </a:spcBef>
              <a:spcAft>
                <a:spcPts val="0"/>
              </a:spcAft>
              <a:buSzPts val="1800"/>
              <a:buAutoNum type="arabicPeriod"/>
            </a:pPr>
            <a:r>
              <a:rPr lang="lt"/>
              <a:t>teisė reikalauti ištrinti duomenis, </a:t>
            </a:r>
            <a:endParaRPr/>
          </a:p>
          <a:p>
            <a:pPr marL="457200" lvl="0" indent="-342900" algn="l" rtl="0">
              <a:spcBef>
                <a:spcPts val="0"/>
              </a:spcBef>
              <a:spcAft>
                <a:spcPts val="0"/>
              </a:spcAft>
              <a:buSzPts val="1800"/>
              <a:buAutoNum type="arabicPeriod"/>
            </a:pPr>
            <a:r>
              <a:rPr lang="lt"/>
              <a:t>teisė apriboti duomenų tvarkymą, </a:t>
            </a:r>
            <a:endParaRPr/>
          </a:p>
          <a:p>
            <a:pPr marL="457200" lvl="0" indent="-342900" algn="l" rtl="0">
              <a:spcBef>
                <a:spcPts val="0"/>
              </a:spcBef>
              <a:spcAft>
                <a:spcPts val="0"/>
              </a:spcAft>
              <a:buSzPts val="1800"/>
              <a:buAutoNum type="arabicPeriod"/>
            </a:pPr>
            <a:r>
              <a:rPr lang="lt"/>
              <a:t>teisė į duomenų perkeliamumą.</a:t>
            </a:r>
            <a:endParaRPr/>
          </a:p>
        </p:txBody>
      </p:sp>
      <p:sp>
        <p:nvSpPr>
          <p:cNvPr id="125" name="Google Shape;125;p23"/>
          <p:cNvSpPr txBox="1"/>
          <p:nvPr/>
        </p:nvSpPr>
        <p:spPr>
          <a:xfrm>
            <a:off x="311700" y="4703625"/>
            <a:ext cx="6900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lt" sz="900"/>
              <a:t>šaltinis: https://europa.eu/youreurope/business/dealing-with-customers/data-protection/data-protection-gdpr/index_lt.htm</a:t>
            </a:r>
            <a:endParaRPr sz="9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Kada taikomas BDAR?</a:t>
            </a:r>
            <a:endParaRPr/>
          </a:p>
        </p:txBody>
      </p:sp>
      <p:sp>
        <p:nvSpPr>
          <p:cNvPr id="131" name="Google Shape;131;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lt" dirty="0"/>
              <a:t>BDAR taikomas, jeigu: </a:t>
            </a:r>
            <a:endParaRPr dirty="0"/>
          </a:p>
          <a:p>
            <a:pPr marL="457200" lvl="0" indent="-342900" algn="l" rtl="0">
              <a:spcBef>
                <a:spcPts val="1200"/>
              </a:spcBef>
              <a:spcAft>
                <a:spcPts val="0"/>
              </a:spcAft>
              <a:buSzPts val="1800"/>
              <a:buAutoNum type="arabicPeriod"/>
            </a:pPr>
            <a:r>
              <a:rPr lang="lt" dirty="0"/>
              <a:t>įmonė tvarko asmens duomenis ir yra įsisteigusi ES, nepaisant to, kur faktiškai tvarkomi asmens duomenys; </a:t>
            </a:r>
            <a:endParaRPr dirty="0"/>
          </a:p>
          <a:p>
            <a:pPr marL="457200" lvl="0" indent="-342900" algn="l" rtl="0">
              <a:spcBef>
                <a:spcPts val="0"/>
              </a:spcBef>
              <a:spcAft>
                <a:spcPts val="0"/>
              </a:spcAft>
              <a:buSzPts val="1800"/>
              <a:buAutoNum type="arabicPeriod"/>
            </a:pPr>
            <a:r>
              <a:rPr lang="lt" dirty="0"/>
              <a:t>įmonė yra įsisteigusi už ES ribų, tačiau tvarko asmens duomenis siūlydama asmenims prekes ar paslaugas Europos Sąjungoje, arba stebi asmenų elgesį Europos Sąjungoje.</a:t>
            </a:r>
            <a:endParaRPr dirty="0"/>
          </a:p>
          <a:p>
            <a:pPr marL="0" lvl="0" indent="0" algn="l" rtl="0">
              <a:spcBef>
                <a:spcPts val="1200"/>
              </a:spcBef>
              <a:spcAft>
                <a:spcPts val="0"/>
              </a:spcAft>
              <a:buNone/>
            </a:pPr>
            <a:endParaRPr dirty="0"/>
          </a:p>
          <a:p>
            <a:pPr marL="0" lvl="0" indent="0" algn="l" rtl="0">
              <a:spcBef>
                <a:spcPts val="1200"/>
              </a:spcBef>
              <a:spcAft>
                <a:spcPts val="1200"/>
              </a:spcAft>
              <a:buNone/>
            </a:pPr>
            <a:r>
              <a:rPr lang="lt" dirty="0"/>
              <a:t>Valstybinė duomenų apsaugos inspekcija kontroliuoja reglamento nuostatų vykdymą</a:t>
            </a:r>
            <a:r>
              <a:rPr lang="lt" dirty="0" smtClean="0"/>
              <a:t>. Asmens duomenų teisinės apsagos įstatymas.</a:t>
            </a:r>
          </a:p>
          <a:p>
            <a:pPr marL="0" lvl="0" indent="0" algn="l" rtl="0">
              <a:spcBef>
                <a:spcPts val="1200"/>
              </a:spcBef>
              <a:spcAft>
                <a:spcPts val="1200"/>
              </a:spcAft>
              <a:buNone/>
            </a:pPr>
            <a:endParaRPr dirty="0"/>
          </a:p>
        </p:txBody>
      </p:sp>
      <p:sp>
        <p:nvSpPr>
          <p:cNvPr id="132" name="Google Shape;132;p24"/>
          <p:cNvSpPr txBox="1"/>
          <p:nvPr/>
        </p:nvSpPr>
        <p:spPr>
          <a:xfrm>
            <a:off x="311700" y="4703625"/>
            <a:ext cx="6900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lt" sz="900"/>
              <a:t>šaltinis: https://europa.eu/youreurope/business/dealing-with-customers/data-protection/data-protection-gdpr/index_lt.htm</a:t>
            </a:r>
            <a:endParaRPr sz="9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additive="base">
                                        <p:cTn id="7" dur="1"/>
                                        <p:tgtEl>
                                          <p:spTgt spid="1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lt" sz="2800"/>
              <a:t>Elektroninis parašas ir duomenų šifravimas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normAutofit/>
          </a:bodyPr>
          <a:lstStyle/>
          <a:p>
            <a:r>
              <a:rPr lang="lt-LT" sz="4950" dirty="0"/>
              <a:t>Elektroninis parašas ir jo paskirtis</a:t>
            </a:r>
            <a:endParaRPr lang="lt-LT" sz="4950" dirty="0"/>
          </a:p>
        </p:txBody>
      </p:sp>
    </p:spTree>
    <p:extLst>
      <p:ext uri="{BB962C8B-B14F-4D97-AF65-F5344CB8AC3E}">
        <p14:creationId xmlns:p14="http://schemas.microsoft.com/office/powerpoint/2010/main" val="228750522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smtClean="0"/>
              <a:t>Kas yra elektroninis parašas?</a:t>
            </a:r>
            <a:endParaRPr lang="lt-LT" dirty="0"/>
          </a:p>
        </p:txBody>
      </p:sp>
      <p:pic>
        <p:nvPicPr>
          <p:cNvPr id="4" name="Turinio vietos rezervavimo ženklas 3"/>
          <p:cNvPicPr>
            <a:picLocks noGrp="1" noChangeAspect="1"/>
          </p:cNvPicPr>
          <p:nvPr>
            <p:ph idx="1"/>
          </p:nvPr>
        </p:nvPicPr>
        <p:blipFill>
          <a:blip r:embed="rId2"/>
          <a:stretch>
            <a:fillRect/>
          </a:stretch>
        </p:blipFill>
        <p:spPr>
          <a:xfrm>
            <a:off x="4560570" y="1723852"/>
            <a:ext cx="4109091" cy="2884582"/>
          </a:xfrm>
          <a:prstGeom prst="rect">
            <a:avLst/>
          </a:prstGeom>
        </p:spPr>
      </p:pic>
      <p:sp>
        <p:nvSpPr>
          <p:cNvPr id="3" name="TextBox 2"/>
          <p:cNvSpPr txBox="1"/>
          <p:nvPr/>
        </p:nvSpPr>
        <p:spPr>
          <a:xfrm>
            <a:off x="925830" y="1614747"/>
            <a:ext cx="4258195" cy="738664"/>
          </a:xfrm>
          <a:prstGeom prst="rect">
            <a:avLst/>
          </a:prstGeom>
          <a:noFill/>
        </p:spPr>
        <p:txBody>
          <a:bodyPr wrap="square" rtlCol="0">
            <a:spAutoFit/>
          </a:bodyPr>
          <a:lstStyle/>
          <a:p>
            <a:r>
              <a:rPr lang="lt-LT" sz="2100" dirty="0"/>
              <a:t>Tam tikro asmens įprasto parašo elektroninis atitikmuo.</a:t>
            </a:r>
            <a:endParaRPr lang="lt-LT" sz="2100" dirty="0"/>
          </a:p>
        </p:txBody>
      </p:sp>
    </p:spTree>
    <p:extLst>
      <p:ext uri="{BB962C8B-B14F-4D97-AF65-F5344CB8AC3E}">
        <p14:creationId xmlns:p14="http://schemas.microsoft.com/office/powerpoint/2010/main" val="193304753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smtClean="0"/>
              <a:t>Koks elektroninis parašas yra saugus?</a:t>
            </a:r>
            <a:endParaRPr lang="lt-LT" dirty="0"/>
          </a:p>
        </p:txBody>
      </p:sp>
      <p:pic>
        <p:nvPicPr>
          <p:cNvPr id="4" name="Turinio vietos rezervavimo ženklas 3"/>
          <p:cNvPicPr>
            <a:picLocks noGrp="1" noChangeAspect="1"/>
          </p:cNvPicPr>
          <p:nvPr>
            <p:ph idx="1"/>
          </p:nvPr>
        </p:nvPicPr>
        <p:blipFill>
          <a:blip r:embed="rId2"/>
          <a:stretch>
            <a:fillRect/>
          </a:stretch>
        </p:blipFill>
        <p:spPr>
          <a:xfrm>
            <a:off x="4719552" y="2319252"/>
            <a:ext cx="3544339" cy="2362892"/>
          </a:xfrm>
          <a:prstGeom prst="rect">
            <a:avLst/>
          </a:prstGeom>
        </p:spPr>
      </p:pic>
      <p:sp>
        <p:nvSpPr>
          <p:cNvPr id="3" name="TextBox 2"/>
          <p:cNvSpPr txBox="1"/>
          <p:nvPr/>
        </p:nvSpPr>
        <p:spPr>
          <a:xfrm>
            <a:off x="745028" y="1474470"/>
            <a:ext cx="3862301" cy="2308324"/>
          </a:xfrm>
          <a:prstGeom prst="rect">
            <a:avLst/>
          </a:prstGeom>
          <a:noFill/>
        </p:spPr>
        <p:txBody>
          <a:bodyPr wrap="square" rtlCol="0">
            <a:spAutoFit/>
          </a:bodyPr>
          <a:lstStyle/>
          <a:p>
            <a:pPr marL="214313" indent="-214313">
              <a:buFont typeface="Arial" panose="020B0604020202020204" pitchFamily="34" charset="0"/>
              <a:buChar char="•"/>
            </a:pPr>
            <a:r>
              <a:rPr lang="lt-LT" sz="1800" dirty="0"/>
              <a:t>Vienareikšmiškai susietas su pasirašančiu asmeniu.</a:t>
            </a:r>
          </a:p>
          <a:p>
            <a:pPr marL="214313" indent="-214313">
              <a:buFont typeface="Arial" panose="020B0604020202020204" pitchFamily="34" charset="0"/>
              <a:buChar char="•"/>
            </a:pPr>
            <a:r>
              <a:rPr lang="lt-LT" sz="1800" dirty="0"/>
              <a:t>Sukurtas priemonėmis, kurias pasirašantis asmuo gali tvarkyti tik savo valia.</a:t>
            </a:r>
          </a:p>
          <a:p>
            <a:pPr marL="214313" indent="-214313">
              <a:buFont typeface="Arial" panose="020B0604020202020204" pitchFamily="34" charset="0"/>
              <a:buChar char="•"/>
            </a:pPr>
            <a:r>
              <a:rPr lang="lt-LT" sz="1800" dirty="0"/>
              <a:t>Susijęs su savo duomenimis taip, kad bet koks šių duomenų pakeitimas yra pastebimas.</a:t>
            </a:r>
            <a:endParaRPr lang="lt-LT" sz="1800" dirty="0"/>
          </a:p>
        </p:txBody>
      </p:sp>
    </p:spTree>
    <p:extLst>
      <p:ext uri="{BB962C8B-B14F-4D97-AF65-F5344CB8AC3E}">
        <p14:creationId xmlns:p14="http://schemas.microsoft.com/office/powerpoint/2010/main" val="279739737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smtClean="0"/>
              <a:t>Skaitmeninis sertifikatas</a:t>
            </a:r>
            <a:endParaRPr lang="lt-LT" dirty="0"/>
          </a:p>
        </p:txBody>
      </p:sp>
      <p:sp>
        <p:nvSpPr>
          <p:cNvPr id="5" name="Turinio vietos rezervavimo ženklas 4"/>
          <p:cNvSpPr>
            <a:spLocks noGrp="1"/>
          </p:cNvSpPr>
          <p:nvPr>
            <p:ph idx="1"/>
          </p:nvPr>
        </p:nvSpPr>
        <p:spPr/>
        <p:txBody>
          <a:bodyPr>
            <a:normAutofit/>
          </a:bodyPr>
          <a:lstStyle/>
          <a:p>
            <a:r>
              <a:rPr lang="lt-LT" sz="2400" dirty="0"/>
              <a:t>Tai – skaitmeninis tapatybės liudijimas, išduodamas sertifikavimo paslaugų tiekėjų.</a:t>
            </a:r>
          </a:p>
          <a:p>
            <a:r>
              <a:rPr lang="lt-LT" sz="2400" dirty="0"/>
              <a:t>Paprastai skaitmeniniame sertifikate įrašytas jo serijos numeris, savininko vardas, viešasis raktas ir jo galiojimo laikas bei informacija apie sertifikatą išdavusią organizaciją.</a:t>
            </a:r>
            <a:endParaRPr lang="lt-LT" sz="2400" dirty="0"/>
          </a:p>
        </p:txBody>
      </p:sp>
    </p:spTree>
    <p:extLst>
      <p:ext uri="{BB962C8B-B14F-4D97-AF65-F5344CB8AC3E}">
        <p14:creationId xmlns:p14="http://schemas.microsoft.com/office/powerpoint/2010/main" val="33698618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smtClean="0"/>
              <a:t>Kaip veikia skaitmeninis sertifikatas? </a:t>
            </a:r>
            <a:endParaRPr lang="lt-LT" dirty="0"/>
          </a:p>
        </p:txBody>
      </p:sp>
      <p:sp>
        <p:nvSpPr>
          <p:cNvPr id="3" name="Turinio vietos rezervavimo ženklas 2"/>
          <p:cNvSpPr>
            <a:spLocks noGrp="1"/>
          </p:cNvSpPr>
          <p:nvPr>
            <p:ph idx="1"/>
          </p:nvPr>
        </p:nvSpPr>
        <p:spPr/>
        <p:txBody>
          <a:bodyPr>
            <a:normAutofit/>
          </a:bodyPr>
          <a:lstStyle/>
          <a:p>
            <a:r>
              <a:rPr lang="lt-LT" sz="2400" dirty="0"/>
              <a:t>Skaitmeninio sertifikato veikimas yra paremtas šifravimo technologijomis.</a:t>
            </a:r>
          </a:p>
          <a:p>
            <a:r>
              <a:rPr lang="lt-LT" sz="2400" dirty="0"/>
              <a:t>Skaitmeninis sertifikatas patvirtina, kad viešasis raktas ir jį atitinkantis privatusis raktas priklauso sertifikate nurodytam asmeniui.</a:t>
            </a:r>
          </a:p>
          <a:p>
            <a:r>
              <a:rPr lang="lt-LT" sz="2400" dirty="0"/>
              <a:t>Privatųjį raktą reikia laikyti ypač saugiai.</a:t>
            </a:r>
            <a:endParaRPr lang="lt-LT" sz="2400" dirty="0"/>
          </a:p>
        </p:txBody>
      </p:sp>
    </p:spTree>
    <p:extLst>
      <p:ext uri="{BB962C8B-B14F-4D97-AF65-F5344CB8AC3E}">
        <p14:creationId xmlns:p14="http://schemas.microsoft.com/office/powerpoint/2010/main" val="22318369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smtClean="0"/>
              <a:t>Elektroninis parašas ATK</a:t>
            </a:r>
            <a:endParaRPr lang="lt-LT" dirty="0"/>
          </a:p>
        </p:txBody>
      </p:sp>
      <p:pic>
        <p:nvPicPr>
          <p:cNvPr id="4" name="Turinio vietos rezervavimo ženklas 3"/>
          <p:cNvPicPr>
            <a:picLocks noGrp="1" noChangeAspect="1"/>
          </p:cNvPicPr>
          <p:nvPr>
            <p:ph idx="1"/>
          </p:nvPr>
        </p:nvPicPr>
        <p:blipFill>
          <a:blip r:embed="rId2"/>
          <a:stretch>
            <a:fillRect/>
          </a:stretch>
        </p:blipFill>
        <p:spPr>
          <a:xfrm>
            <a:off x="1895302" y="1734373"/>
            <a:ext cx="5173082" cy="2276885"/>
          </a:xfrm>
          <a:prstGeom prst="rect">
            <a:avLst/>
          </a:prstGeom>
        </p:spPr>
      </p:pic>
    </p:spTree>
    <p:extLst>
      <p:ext uri="{BB962C8B-B14F-4D97-AF65-F5344CB8AC3E}">
        <p14:creationId xmlns:p14="http://schemas.microsoft.com/office/powerpoint/2010/main" val="185025673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smtClean="0"/>
              <a:t>Kaip naudotis?</a:t>
            </a:r>
            <a:endParaRPr lang="lt-LT" dirty="0"/>
          </a:p>
        </p:txBody>
      </p:sp>
      <p:sp>
        <p:nvSpPr>
          <p:cNvPr id="3" name="Turinio vietos rezervavimo ženklas 2"/>
          <p:cNvSpPr>
            <a:spLocks noGrp="1"/>
          </p:cNvSpPr>
          <p:nvPr>
            <p:ph idx="1"/>
          </p:nvPr>
        </p:nvSpPr>
        <p:spPr/>
        <p:txBody>
          <a:bodyPr>
            <a:normAutofit/>
          </a:bodyPr>
          <a:lstStyle/>
          <a:p>
            <a:r>
              <a:rPr lang="lt-LT" sz="2400" dirty="0"/>
              <a:t>Norint pasinaudoti į ATK įrašytais sertifikatais, reikia turėti kortelės skaitytuvą.</a:t>
            </a:r>
          </a:p>
          <a:p>
            <a:r>
              <a:rPr lang="lt-LT" sz="2400" dirty="0"/>
              <a:t>Speciali elektroninio parašo formavimo ir tikrinimo programinę įranga.</a:t>
            </a:r>
          </a:p>
          <a:p>
            <a:r>
              <a:rPr lang="lt-LT" sz="2400" dirty="0"/>
              <a:t>Tokia pat įranga turi naudotis ir elektroniniu parašu pasirašyto dokumento gavėjas, kad galėtų atverti gautą dokumentą.</a:t>
            </a:r>
            <a:endParaRPr lang="lt-LT" sz="2400" dirty="0"/>
          </a:p>
        </p:txBody>
      </p:sp>
    </p:spTree>
    <p:extLst>
      <p:ext uri="{BB962C8B-B14F-4D97-AF65-F5344CB8AC3E}">
        <p14:creationId xmlns:p14="http://schemas.microsoft.com/office/powerpoint/2010/main" val="1295242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smtClean="0"/>
              <a:t>Mobilusis elektroninis parašas</a:t>
            </a:r>
            <a:endParaRPr lang="lt-LT" dirty="0"/>
          </a:p>
        </p:txBody>
      </p:sp>
      <p:pic>
        <p:nvPicPr>
          <p:cNvPr id="4" name="Turinio vietos rezervavimo ženklas 3"/>
          <p:cNvPicPr>
            <a:picLocks noGrp="1" noChangeAspect="1"/>
          </p:cNvPicPr>
          <p:nvPr>
            <p:ph idx="1"/>
          </p:nvPr>
        </p:nvPicPr>
        <p:blipFill>
          <a:blip r:embed="rId2"/>
          <a:stretch>
            <a:fillRect/>
          </a:stretch>
        </p:blipFill>
        <p:spPr>
          <a:xfrm>
            <a:off x="2507359" y="1557987"/>
            <a:ext cx="4106423" cy="2737615"/>
          </a:xfrm>
          <a:prstGeom prst="rect">
            <a:avLst/>
          </a:prstGeom>
        </p:spPr>
      </p:pic>
    </p:spTree>
    <p:extLst>
      <p:ext uri="{BB962C8B-B14F-4D97-AF65-F5344CB8AC3E}">
        <p14:creationId xmlns:p14="http://schemas.microsoft.com/office/powerpoint/2010/main" val="379929939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smtClean="0"/>
              <a:t>Kur naudojamas elektroninis parašas?</a:t>
            </a:r>
            <a:endParaRPr lang="lt-LT" dirty="0"/>
          </a:p>
        </p:txBody>
      </p:sp>
      <p:sp>
        <p:nvSpPr>
          <p:cNvPr id="3" name="Turinio vietos rezervavimo ženklas 2"/>
          <p:cNvSpPr>
            <a:spLocks noGrp="1"/>
          </p:cNvSpPr>
          <p:nvPr>
            <p:ph idx="1"/>
          </p:nvPr>
        </p:nvSpPr>
        <p:spPr/>
        <p:txBody>
          <a:bodyPr>
            <a:normAutofit/>
          </a:bodyPr>
          <a:lstStyle/>
          <a:p>
            <a:r>
              <a:rPr lang="lt-LT" sz="2700" dirty="0"/>
              <a:t>Galima pasirašyti daugelyje viešųjų paslaugų svetainių užsakant paslaugas, pažymas, teikiant duomenis, paraiškas, sudarant sutartis, skundus.</a:t>
            </a:r>
          </a:p>
          <a:p>
            <a:r>
              <a:rPr lang="lt-LT" sz="2700" dirty="0"/>
              <a:t>Tvirtinant operacijas elektroninės bankininkystės svetainėse.</a:t>
            </a:r>
            <a:endParaRPr lang="lt-LT" sz="2700" dirty="0"/>
          </a:p>
        </p:txBody>
      </p:sp>
    </p:spTree>
    <p:extLst>
      <p:ext uri="{BB962C8B-B14F-4D97-AF65-F5344CB8AC3E}">
        <p14:creationId xmlns:p14="http://schemas.microsoft.com/office/powerpoint/2010/main" val="39990306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dirty="0" smtClean="0"/>
              <a:t>Elektroninio parašo </a:t>
            </a:r>
            <a:r>
              <a:rPr lang="lt-LT" dirty="0" err="1" smtClean="0"/>
              <a:t>privalumai</a:t>
            </a:r>
            <a:endParaRPr lang="lt-LT" dirty="0"/>
          </a:p>
        </p:txBody>
      </p:sp>
      <p:sp>
        <p:nvSpPr>
          <p:cNvPr id="3" name="Turinio vietos rezervavimo ženklas 2"/>
          <p:cNvSpPr>
            <a:spLocks noGrp="1"/>
          </p:cNvSpPr>
          <p:nvPr>
            <p:ph idx="1"/>
          </p:nvPr>
        </p:nvSpPr>
        <p:spPr/>
        <p:txBody>
          <a:bodyPr>
            <a:normAutofit/>
          </a:bodyPr>
          <a:lstStyle/>
          <a:p>
            <a:r>
              <a:rPr lang="lt-LT" dirty="0"/>
              <a:t>Greičiau vykdomi elektroniniai atsiskaitymai;</a:t>
            </a:r>
          </a:p>
          <a:p>
            <a:r>
              <a:rPr lang="lt-LT" dirty="0"/>
              <a:t>Didinamas darbo našumas;</a:t>
            </a:r>
          </a:p>
          <a:p>
            <a:r>
              <a:rPr lang="lt-LT" dirty="0"/>
              <a:t>Patogiau;</a:t>
            </a:r>
          </a:p>
          <a:p>
            <a:r>
              <a:rPr lang="lt-LT" dirty="0"/>
              <a:t>Saugiau.</a:t>
            </a:r>
            <a:endParaRPr lang="lt-LT" dirty="0"/>
          </a:p>
        </p:txBody>
      </p:sp>
      <p:pic>
        <p:nvPicPr>
          <p:cNvPr id="4" name="Paveikslėlis 3"/>
          <p:cNvPicPr>
            <a:picLocks noChangeAspect="1"/>
          </p:cNvPicPr>
          <p:nvPr/>
        </p:nvPicPr>
        <p:blipFill>
          <a:blip r:embed="rId2"/>
          <a:stretch>
            <a:fillRect/>
          </a:stretch>
        </p:blipFill>
        <p:spPr>
          <a:xfrm>
            <a:off x="5455228" y="1835790"/>
            <a:ext cx="2723231" cy="2678021"/>
          </a:xfrm>
          <a:prstGeom prst="rect">
            <a:avLst/>
          </a:prstGeom>
        </p:spPr>
      </p:pic>
    </p:spTree>
    <p:extLst>
      <p:ext uri="{BB962C8B-B14F-4D97-AF65-F5344CB8AC3E}">
        <p14:creationId xmlns:p14="http://schemas.microsoft.com/office/powerpoint/2010/main" val="20367927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Elektroninis parašas</a:t>
            </a:r>
            <a:endParaRPr/>
          </a:p>
        </p:txBody>
      </p:sp>
      <p:sp>
        <p:nvSpPr>
          <p:cNvPr id="160" name="Google Shape;160;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lt"/>
              <a:t>Elektroniniai parašai – tai skaitmeniniai asmens ranka rašyto parašo atvaizdai, naudojami elektroniniams dokumentams pasirašyti. </a:t>
            </a:r>
            <a:endParaRPr/>
          </a:p>
          <a:p>
            <a:pPr marL="0" lvl="0" indent="0" algn="l" rtl="0">
              <a:spcBef>
                <a:spcPts val="1200"/>
              </a:spcBef>
              <a:spcAft>
                <a:spcPts val="1200"/>
              </a:spcAft>
              <a:buNone/>
            </a:pPr>
            <a:r>
              <a:rPr lang="lt"/>
              <a:t>Jie siūlo saugų, patogų ir teisiškai galiojantį būdą pasirašyti dokumentus ir patvirtinti tapatybę internetu.</a:t>
            </a:r>
            <a:endParaRPr/>
          </a:p>
        </p:txBody>
      </p:sp>
      <p:pic>
        <p:nvPicPr>
          <p:cNvPr id="161" name="Google Shape;161;p28"/>
          <p:cNvPicPr preferRelativeResize="0"/>
          <p:nvPr/>
        </p:nvPicPr>
        <p:blipFill>
          <a:blip r:embed="rId3">
            <a:alphaModFix/>
          </a:blip>
          <a:stretch>
            <a:fillRect/>
          </a:stretch>
        </p:blipFill>
        <p:spPr>
          <a:xfrm>
            <a:off x="311700" y="3601074"/>
            <a:ext cx="3397125" cy="1277250"/>
          </a:xfrm>
          <a:prstGeom prst="rect">
            <a:avLst/>
          </a:prstGeom>
          <a:noFill/>
          <a:ln>
            <a:noFill/>
          </a:ln>
        </p:spPr>
      </p:pic>
      <p:pic>
        <p:nvPicPr>
          <p:cNvPr id="162" name="Google Shape;162;p28"/>
          <p:cNvPicPr preferRelativeResize="0"/>
          <p:nvPr/>
        </p:nvPicPr>
        <p:blipFill>
          <a:blip r:embed="rId4">
            <a:alphaModFix/>
          </a:blip>
          <a:stretch>
            <a:fillRect/>
          </a:stretch>
        </p:blipFill>
        <p:spPr>
          <a:xfrm>
            <a:off x="5766725" y="2835125"/>
            <a:ext cx="3065575" cy="20431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Kvalifikuotas ir nekvalifikuotas elektroninis parašas</a:t>
            </a:r>
            <a:endParaRPr/>
          </a:p>
        </p:txBody>
      </p:sp>
      <p:sp>
        <p:nvSpPr>
          <p:cNvPr id="168" name="Google Shape;168;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lt"/>
              <a:t>Kvalifikuotas elektroninis parašas turi teisinę reikšmę ir paprastai apima saugų autentifikavimo procesą. </a:t>
            </a:r>
            <a:endParaRPr/>
          </a:p>
          <a:p>
            <a:pPr marL="457200" lvl="0" indent="-342900" algn="l" rtl="0">
              <a:spcBef>
                <a:spcPts val="1200"/>
              </a:spcBef>
              <a:spcAft>
                <a:spcPts val="0"/>
              </a:spcAft>
              <a:buSzPts val="1800"/>
              <a:buAutoNum type="arabicPeriod"/>
            </a:pPr>
            <a:r>
              <a:rPr lang="lt"/>
              <a:t>Teisinės sutarties pasirašymas</a:t>
            </a:r>
            <a:endParaRPr/>
          </a:p>
          <a:p>
            <a:pPr marL="457200" lvl="0" indent="-342900" algn="l" rtl="0">
              <a:spcBef>
                <a:spcPts val="0"/>
              </a:spcBef>
              <a:spcAft>
                <a:spcPts val="0"/>
              </a:spcAft>
              <a:buSzPts val="1800"/>
              <a:buAutoNum type="arabicPeriod"/>
            </a:pPr>
            <a:r>
              <a:rPr lang="lt"/>
              <a:t>Mokesčių deklaracijų pateikimas</a:t>
            </a:r>
            <a:endParaRPr/>
          </a:p>
          <a:p>
            <a:pPr marL="457200" lvl="0" indent="-342900" algn="l" rtl="0">
              <a:spcBef>
                <a:spcPts val="0"/>
              </a:spcBef>
              <a:spcAft>
                <a:spcPts val="0"/>
              </a:spcAft>
              <a:buSzPts val="1800"/>
              <a:buAutoNum type="arabicPeriod"/>
            </a:pPr>
            <a:r>
              <a:rPr lang="lt"/>
              <a:t>Sveikatos priežiūros sutikimo formos</a:t>
            </a:r>
            <a:endParaRPr/>
          </a:p>
          <a:p>
            <a:pPr marL="0" lvl="0" indent="0" algn="l" rtl="0">
              <a:spcBef>
                <a:spcPts val="1200"/>
              </a:spcBef>
              <a:spcAft>
                <a:spcPts val="0"/>
              </a:spcAft>
              <a:buNone/>
            </a:pPr>
            <a:r>
              <a:rPr lang="lt"/>
              <a:t>Nekvalifikuotas elektroninis parašas gali neturėti tokios pat teisinės svarbos ir gali nereikalauti papildomo autentifikavimo.</a:t>
            </a:r>
            <a:endParaRPr/>
          </a:p>
          <a:p>
            <a:pPr marL="457200" lvl="0" indent="-342900" algn="l" rtl="0">
              <a:spcBef>
                <a:spcPts val="1200"/>
              </a:spcBef>
              <a:spcAft>
                <a:spcPts val="0"/>
              </a:spcAft>
              <a:buSzPts val="1800"/>
              <a:buAutoNum type="arabicPeriod"/>
            </a:pPr>
            <a:r>
              <a:rPr lang="lt"/>
              <a:t>El. pašto parašai</a:t>
            </a:r>
            <a:endParaRPr/>
          </a:p>
          <a:p>
            <a:pPr marL="457200" lvl="0" indent="-342900" algn="l" rtl="0">
              <a:spcBef>
                <a:spcPts val="0"/>
              </a:spcBef>
              <a:spcAft>
                <a:spcPts val="0"/>
              </a:spcAft>
              <a:buSzPts val="1800"/>
              <a:buAutoNum type="arabicPeriod"/>
            </a:pPr>
            <a:r>
              <a:rPr lang="lt"/>
              <a:t>Pirkimas internetu</a:t>
            </a:r>
            <a:endParaRPr/>
          </a:p>
          <a:p>
            <a:pPr marL="457200" lvl="0" indent="-342900" algn="l" rtl="0">
              <a:spcBef>
                <a:spcPts val="0"/>
              </a:spcBef>
              <a:spcAft>
                <a:spcPts val="0"/>
              </a:spcAft>
              <a:buSzPts val="1800"/>
              <a:buAutoNum type="arabicPeriod"/>
            </a:pPr>
            <a:r>
              <a:rPr lang="lt"/>
              <a:t>Vidaus dokumentų tvirtinimas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Duomenų ir pranešimų šifravimas</a:t>
            </a:r>
            <a:endParaRPr/>
          </a:p>
        </p:txBody>
      </p:sp>
      <p:sp>
        <p:nvSpPr>
          <p:cNvPr id="174" name="Google Shape;174;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lt" dirty="0"/>
              <a:t>Šifravimas yra duomenų arba pranešimų konvertavimo į koduotą formatą procesas, siekiant užkirsti kelią neteisėtai prieigai. </a:t>
            </a:r>
            <a:endParaRPr dirty="0"/>
          </a:p>
          <a:p>
            <a:pPr marL="0" lvl="0" indent="0" algn="l" rtl="0">
              <a:spcBef>
                <a:spcPts val="1200"/>
              </a:spcBef>
              <a:spcAft>
                <a:spcPts val="0"/>
              </a:spcAft>
              <a:buNone/>
            </a:pPr>
            <a:r>
              <a:rPr lang="lt" dirty="0"/>
              <a:t>Šifravimui naudojami viešieji raktai, o iššifravimui naudojami privatūs raktai.</a:t>
            </a:r>
            <a:endParaRPr dirty="0"/>
          </a:p>
          <a:p>
            <a:pPr marL="0" lvl="0" indent="0" algn="l" rtl="0">
              <a:spcBef>
                <a:spcPts val="1200"/>
              </a:spcBef>
              <a:spcAft>
                <a:spcPts val="0"/>
              </a:spcAft>
              <a:buNone/>
            </a:pPr>
            <a:endParaRPr dirty="0"/>
          </a:p>
          <a:p>
            <a:pPr marL="0" lvl="0" indent="0" algn="l" rtl="0">
              <a:spcBef>
                <a:spcPts val="1200"/>
              </a:spcBef>
              <a:spcAft>
                <a:spcPts val="0"/>
              </a:spcAft>
              <a:buNone/>
            </a:pPr>
            <a:endParaRPr dirty="0"/>
          </a:p>
          <a:p>
            <a:pPr marL="0" lvl="0" indent="0" algn="l" rtl="0">
              <a:spcBef>
                <a:spcPts val="1200"/>
              </a:spcBef>
              <a:spcAft>
                <a:spcPts val="0"/>
              </a:spcAft>
              <a:buNone/>
            </a:pPr>
            <a:r>
              <a:rPr lang="lt" dirty="0"/>
              <a:t>Pavyzdys - žinutės perdavimas tarp dviejų asmenų.</a:t>
            </a:r>
            <a:endParaRPr dirty="0"/>
          </a:p>
          <a:p>
            <a:pPr marL="0" lvl="0" indent="0" algn="l" rtl="0">
              <a:spcBef>
                <a:spcPts val="1200"/>
              </a:spcBef>
              <a:spcAft>
                <a:spcPts val="1200"/>
              </a:spcAft>
              <a:buNone/>
            </a:pPr>
            <a:r>
              <a:rPr lang="lt" dirty="0"/>
              <a:t>A B C D E F G H I J K L M N O P Q R S T U V W X Y Z</a:t>
            </a:r>
            <a:endParaRPr dirty="0"/>
          </a:p>
        </p:txBody>
      </p:sp>
      <p:sp>
        <p:nvSpPr>
          <p:cNvPr id="175" name="Google Shape;175;p30"/>
          <p:cNvSpPr txBox="1"/>
          <p:nvPr/>
        </p:nvSpPr>
        <p:spPr>
          <a:xfrm>
            <a:off x="311700" y="4703625"/>
            <a:ext cx="6900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lt" sz="900"/>
              <a:t>šaltinis: https://www.sciencedirect.com/topics/computer-science/caesar-cipher</a:t>
            </a:r>
            <a:endParaRPr sz="9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lt" sz="2800"/>
              <a:t>Poveikio aplinkai prognozė taikant skaitmenines technologijas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Aplinkos stebėjimo sistemos</a:t>
            </a:r>
            <a:endParaRPr/>
          </a:p>
        </p:txBody>
      </p:sp>
      <p:sp>
        <p:nvSpPr>
          <p:cNvPr id="186" name="Google Shape;186;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lt"/>
              <a:t>Aplinkos stebėjimo sistemos Europoje atlieka svarbų vaidmenį vertinant, valdant ir saugant natūralią aplinką. </a:t>
            </a:r>
            <a:endParaRPr/>
          </a:p>
          <a:p>
            <a:pPr marL="0" lvl="0" indent="0" algn="l" rtl="0">
              <a:spcBef>
                <a:spcPts val="1200"/>
              </a:spcBef>
              <a:spcAft>
                <a:spcPts val="1200"/>
              </a:spcAft>
              <a:buNone/>
            </a:pPr>
            <a:r>
              <a:rPr lang="lt"/>
              <a:t>Šios sistemos skirtos duomenims apie įvairius aplinkos aspektus rinkti, analizuoti ir teikti ataskaitas. Daugelis Europoje naudojamų technologijų ir įrankių yra naudojami ir Lietuvoje dėl įsipareigojimo saugoti aplinką ir derinimo su Europos Sąjungos reglamentais.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Aplinkos stebėjimo sistemos</a:t>
            </a:r>
            <a:endParaRPr/>
          </a:p>
        </p:txBody>
      </p:sp>
      <p:sp>
        <p:nvSpPr>
          <p:cNvPr id="192" name="Google Shape;192;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288925" algn="l" rtl="0">
              <a:spcBef>
                <a:spcPts val="0"/>
              </a:spcBef>
              <a:spcAft>
                <a:spcPts val="0"/>
              </a:spcAft>
              <a:buSzPts val="950"/>
              <a:buAutoNum type="arabicPeriod"/>
            </a:pPr>
            <a:r>
              <a:rPr lang="lt" sz="950" b="1"/>
              <a:t>Oro kokybės stebėjimas </a:t>
            </a:r>
            <a:endParaRPr sz="950" b="1"/>
          </a:p>
          <a:p>
            <a:pPr marL="914400" lvl="1" indent="-288925" algn="l" rtl="0">
              <a:spcBef>
                <a:spcPts val="0"/>
              </a:spcBef>
              <a:spcAft>
                <a:spcPts val="0"/>
              </a:spcAft>
              <a:buSzPts val="950"/>
              <a:buAutoNum type="alphaLcPeriod"/>
            </a:pPr>
            <a:r>
              <a:rPr lang="lt" sz="950"/>
              <a:t>Tikslas: išmatuoti teršalų, tokių kaip kietosios dalelės (PM2,5, PM10), azoto dioksidas (NO2), sieros dioksidas (SO2), ozonas (O3) ir anglies monoksidas (CO), kiekį ore. </a:t>
            </a:r>
            <a:endParaRPr sz="950"/>
          </a:p>
          <a:p>
            <a:pPr marL="914400" lvl="1" indent="-288925" algn="l" rtl="0">
              <a:spcBef>
                <a:spcPts val="0"/>
              </a:spcBef>
              <a:spcAft>
                <a:spcPts val="0"/>
              </a:spcAft>
              <a:buSzPts val="950"/>
              <a:buAutoNum type="alphaLcPeriod"/>
            </a:pPr>
            <a:r>
              <a:rPr lang="lt" sz="950"/>
              <a:t>Technologijos: Oro kokybės stebėjimo stotys su jutikliais ir duomenų kaupikliais. </a:t>
            </a:r>
            <a:endParaRPr sz="950"/>
          </a:p>
          <a:p>
            <a:pPr marL="457200" lvl="0" indent="-288925" algn="l" rtl="0">
              <a:spcBef>
                <a:spcPts val="0"/>
              </a:spcBef>
              <a:spcAft>
                <a:spcPts val="0"/>
              </a:spcAft>
              <a:buSzPts val="950"/>
              <a:buAutoNum type="arabicPeriod"/>
            </a:pPr>
            <a:r>
              <a:rPr lang="lt" sz="950" b="1"/>
              <a:t>Vandens kokybės stebėjimas </a:t>
            </a:r>
            <a:endParaRPr sz="950" b="1"/>
          </a:p>
          <a:p>
            <a:pPr marL="914400" lvl="1" indent="-288925" algn="l" rtl="0">
              <a:spcBef>
                <a:spcPts val="0"/>
              </a:spcBef>
              <a:spcAft>
                <a:spcPts val="0"/>
              </a:spcAft>
              <a:buSzPts val="950"/>
              <a:buAutoNum type="alphaLcPeriod"/>
            </a:pPr>
            <a:r>
              <a:rPr lang="lt" sz="950"/>
              <a:t>Tikslas: Įvertinti paviršinio vandens (upių, ežerų) ir požeminio vandens kokybę, matuojant tokius parametrus kaip pH, ištirpęs deguonis, drumstumas ir teršalų lygis. </a:t>
            </a:r>
            <a:endParaRPr sz="950"/>
          </a:p>
          <a:p>
            <a:pPr marL="914400" lvl="1" indent="-288925" algn="l" rtl="0">
              <a:spcBef>
                <a:spcPts val="0"/>
              </a:spcBef>
              <a:spcAft>
                <a:spcPts val="0"/>
              </a:spcAft>
              <a:buSzPts val="950"/>
              <a:buAutoNum type="alphaLcPeriod"/>
            </a:pPr>
            <a:r>
              <a:rPr lang="lt" sz="950"/>
              <a:t>Technologijos: vandens kokybės zondai, duomenų kaupikliai ir laboratorinė analizė. </a:t>
            </a:r>
            <a:endParaRPr sz="950"/>
          </a:p>
          <a:p>
            <a:pPr marL="457200" lvl="0" indent="-288925" algn="l" rtl="0">
              <a:spcBef>
                <a:spcPts val="0"/>
              </a:spcBef>
              <a:spcAft>
                <a:spcPts val="0"/>
              </a:spcAft>
              <a:buSzPts val="950"/>
              <a:buAutoNum type="arabicPeriod"/>
            </a:pPr>
            <a:r>
              <a:rPr lang="lt" sz="950" b="1"/>
              <a:t>Biologinės įvairovės stebėjimas </a:t>
            </a:r>
            <a:endParaRPr sz="950" b="1"/>
          </a:p>
          <a:p>
            <a:pPr marL="914400" lvl="1" indent="-288925" algn="l" rtl="0">
              <a:spcBef>
                <a:spcPts val="0"/>
              </a:spcBef>
              <a:spcAft>
                <a:spcPts val="0"/>
              </a:spcAft>
              <a:buSzPts val="950"/>
              <a:buAutoNum type="alphaLcPeriod"/>
            </a:pPr>
            <a:r>
              <a:rPr lang="lt" sz="950"/>
              <a:t>Tikslas: stebėti biologinės įvairovės, rūšių populiacijų ir ekosistemų pokyčius. </a:t>
            </a:r>
            <a:endParaRPr sz="950"/>
          </a:p>
          <a:p>
            <a:pPr marL="914400" lvl="1" indent="-288925" algn="l" rtl="0">
              <a:spcBef>
                <a:spcPts val="0"/>
              </a:spcBef>
              <a:spcAft>
                <a:spcPts val="0"/>
              </a:spcAft>
              <a:buSzPts val="950"/>
              <a:buAutoNum type="alphaLcPeriod"/>
            </a:pPr>
            <a:r>
              <a:rPr lang="lt" sz="950"/>
              <a:t>Technologijos: lauko tyrimai, kamerų gaudyklės, akustinis stebėjimas ir palydoviniai vaizdai. </a:t>
            </a:r>
            <a:endParaRPr sz="950"/>
          </a:p>
          <a:p>
            <a:pPr marL="457200" lvl="0" indent="-288925" algn="l" rtl="0">
              <a:spcBef>
                <a:spcPts val="0"/>
              </a:spcBef>
              <a:spcAft>
                <a:spcPts val="0"/>
              </a:spcAft>
              <a:buSzPts val="950"/>
              <a:buAutoNum type="arabicPeriod"/>
            </a:pPr>
            <a:r>
              <a:rPr lang="lt" sz="950" b="1"/>
              <a:t>Klimato stebėjimas </a:t>
            </a:r>
            <a:endParaRPr sz="950" b="1"/>
          </a:p>
          <a:p>
            <a:pPr marL="914400" lvl="1" indent="-288925" algn="l" rtl="0">
              <a:spcBef>
                <a:spcPts val="0"/>
              </a:spcBef>
              <a:spcAft>
                <a:spcPts val="0"/>
              </a:spcAft>
              <a:buSzPts val="950"/>
              <a:buAutoNum type="alphaLcPeriod"/>
            </a:pPr>
            <a:r>
              <a:rPr lang="lt" sz="950"/>
              <a:t>Tikslas: rinkti duomenis apie temperatūrą, drėgmę, kritulius ir atmosferos sąlygas, kad būtų galima stebėti klimato kaitą. </a:t>
            </a:r>
            <a:endParaRPr sz="950"/>
          </a:p>
          <a:p>
            <a:pPr marL="914400" lvl="1" indent="-288925" algn="l" rtl="0">
              <a:spcBef>
                <a:spcPts val="0"/>
              </a:spcBef>
              <a:spcAft>
                <a:spcPts val="0"/>
              </a:spcAft>
              <a:buSzPts val="950"/>
              <a:buAutoNum type="alphaLcPeriod"/>
            </a:pPr>
            <a:r>
              <a:rPr lang="lt" sz="950"/>
              <a:t>Technologijos: meteorologinės stotys, palydovai ir klimato modeliai. </a:t>
            </a:r>
            <a:endParaRPr sz="950"/>
          </a:p>
          <a:p>
            <a:pPr marL="457200" lvl="0" indent="-288925" algn="l" rtl="0">
              <a:spcBef>
                <a:spcPts val="0"/>
              </a:spcBef>
              <a:spcAft>
                <a:spcPts val="0"/>
              </a:spcAft>
              <a:buSzPts val="950"/>
              <a:buAutoNum type="arabicPeriod"/>
            </a:pPr>
            <a:r>
              <a:rPr lang="lt" sz="950" b="1"/>
              <a:t>Miškų stebėjimas</a:t>
            </a:r>
            <a:endParaRPr sz="950" b="1"/>
          </a:p>
          <a:p>
            <a:pPr marL="914400" lvl="1" indent="-288925" algn="l" rtl="0">
              <a:spcBef>
                <a:spcPts val="0"/>
              </a:spcBef>
              <a:spcAft>
                <a:spcPts val="0"/>
              </a:spcAft>
              <a:buSzPts val="950"/>
              <a:buAutoNum type="alphaLcPeriod"/>
            </a:pPr>
            <a:r>
              <a:rPr lang="lt" sz="950"/>
              <a:t>Tikslas: stebėti miško būklę, miškų naikinimą. </a:t>
            </a:r>
            <a:endParaRPr sz="950"/>
          </a:p>
          <a:p>
            <a:pPr marL="914400" lvl="1" indent="-288925" algn="l" rtl="0">
              <a:spcBef>
                <a:spcPts val="0"/>
              </a:spcBef>
              <a:spcAft>
                <a:spcPts val="0"/>
              </a:spcAft>
              <a:buSzPts val="950"/>
              <a:buAutoNum type="alphaLcPeriod"/>
            </a:pPr>
            <a:r>
              <a:rPr lang="lt" sz="950"/>
              <a:t>Technologijos: nuotolinis aptikimas, dronai ir antžeminiai tyrimai. </a:t>
            </a:r>
            <a:endParaRPr sz="950"/>
          </a:p>
          <a:p>
            <a:pPr marL="457200" lvl="0" indent="-288925" algn="l" rtl="0">
              <a:spcBef>
                <a:spcPts val="0"/>
              </a:spcBef>
              <a:spcAft>
                <a:spcPts val="0"/>
              </a:spcAft>
              <a:buSzPts val="950"/>
              <a:buAutoNum type="arabicPeriod"/>
            </a:pPr>
            <a:r>
              <a:rPr lang="lt" sz="950" b="1"/>
              <a:t>Dirvožemio kokybės stebėjimas </a:t>
            </a:r>
            <a:endParaRPr sz="950" b="1"/>
          </a:p>
          <a:p>
            <a:pPr marL="914400" lvl="1" indent="-288925" algn="l" rtl="0">
              <a:spcBef>
                <a:spcPts val="0"/>
              </a:spcBef>
              <a:spcAft>
                <a:spcPts val="0"/>
              </a:spcAft>
              <a:buSzPts val="950"/>
              <a:buAutoNum type="alphaLcPeriod"/>
            </a:pPr>
            <a:r>
              <a:rPr lang="lt" sz="950"/>
              <a:t>Tikslas: įvertinti dirvožemio būklę, užterštumą ir eroziją. </a:t>
            </a:r>
            <a:endParaRPr sz="950"/>
          </a:p>
          <a:p>
            <a:pPr marL="914400" lvl="1" indent="-288925" algn="l" rtl="0">
              <a:spcBef>
                <a:spcPts val="0"/>
              </a:spcBef>
              <a:spcAft>
                <a:spcPts val="0"/>
              </a:spcAft>
              <a:buSzPts val="950"/>
              <a:buAutoNum type="alphaLcPeriod"/>
            </a:pPr>
            <a:r>
              <a:rPr lang="lt" sz="950"/>
              <a:t>Technologijos: dirvožemio jutikliai, mėginių ėmimo įranga ir laboratorinė analizė.</a:t>
            </a:r>
            <a:endParaRPr sz="95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Aplinkos stebėjimo sistemos</a:t>
            </a:r>
            <a:endParaRPr/>
          </a:p>
        </p:txBody>
      </p:sp>
      <p:pic>
        <p:nvPicPr>
          <p:cNvPr id="198" name="Google Shape;198;p34"/>
          <p:cNvPicPr preferRelativeResize="0"/>
          <p:nvPr/>
        </p:nvPicPr>
        <p:blipFill>
          <a:blip r:embed="rId3">
            <a:alphaModFix/>
          </a:blip>
          <a:stretch>
            <a:fillRect/>
          </a:stretch>
        </p:blipFill>
        <p:spPr>
          <a:xfrm>
            <a:off x="181975" y="1063525"/>
            <a:ext cx="3358950" cy="2196501"/>
          </a:xfrm>
          <a:prstGeom prst="rect">
            <a:avLst/>
          </a:prstGeom>
          <a:noFill/>
          <a:ln>
            <a:noFill/>
          </a:ln>
        </p:spPr>
      </p:pic>
      <p:pic>
        <p:nvPicPr>
          <p:cNvPr id="199" name="Google Shape;199;p34"/>
          <p:cNvPicPr preferRelativeResize="0"/>
          <p:nvPr/>
        </p:nvPicPr>
        <p:blipFill>
          <a:blip r:embed="rId4">
            <a:alphaModFix/>
          </a:blip>
          <a:stretch>
            <a:fillRect/>
          </a:stretch>
        </p:blipFill>
        <p:spPr>
          <a:xfrm>
            <a:off x="6059375" y="205488"/>
            <a:ext cx="2772936" cy="3820974"/>
          </a:xfrm>
          <a:prstGeom prst="rect">
            <a:avLst/>
          </a:prstGeom>
          <a:noFill/>
          <a:ln>
            <a:noFill/>
          </a:ln>
        </p:spPr>
      </p:pic>
      <p:pic>
        <p:nvPicPr>
          <p:cNvPr id="200" name="Google Shape;200;p34"/>
          <p:cNvPicPr preferRelativeResize="0"/>
          <p:nvPr/>
        </p:nvPicPr>
        <p:blipFill>
          <a:blip r:embed="rId5">
            <a:alphaModFix/>
          </a:blip>
          <a:stretch>
            <a:fillRect/>
          </a:stretch>
        </p:blipFill>
        <p:spPr>
          <a:xfrm>
            <a:off x="3288875" y="3305826"/>
            <a:ext cx="2421895" cy="162447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lt"/>
              <a:t>Rizikų įvertinimas - klimato</a:t>
            </a:r>
            <a:endParaRPr/>
          </a:p>
        </p:txBody>
      </p:sp>
      <p:sp>
        <p:nvSpPr>
          <p:cNvPr id="206" name="Google Shape;206;p35"/>
          <p:cNvSpPr txBox="1">
            <a:spLocks noGrp="1"/>
          </p:cNvSpPr>
          <p:nvPr>
            <p:ph type="body" idx="1"/>
          </p:nvPr>
        </p:nvSpPr>
        <p:spPr>
          <a:xfrm>
            <a:off x="311700" y="1017725"/>
            <a:ext cx="8520600" cy="34164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688"/>
              <a:buNone/>
            </a:pPr>
            <a:r>
              <a:rPr lang="lt" sz="1225" b="1"/>
              <a:t>Duomenų surinkimas:</a:t>
            </a:r>
            <a:r>
              <a:rPr lang="lt" sz="1225"/>
              <a:t> klimato stebėjimo stotys renka duomenis apie temperatūrą ir kritulių kiekį laikui bėgant. Šie duomenys analizuojami siekiant nustatyti tendencijas ir modelius. </a:t>
            </a:r>
            <a:endParaRPr sz="1225"/>
          </a:p>
          <a:p>
            <a:pPr marL="0" lvl="0" indent="0" algn="l" rtl="0">
              <a:lnSpc>
                <a:spcPct val="95000"/>
              </a:lnSpc>
              <a:spcBef>
                <a:spcPts val="1200"/>
              </a:spcBef>
              <a:spcAft>
                <a:spcPts val="0"/>
              </a:spcAft>
              <a:buSzPts val="688"/>
              <a:buNone/>
            </a:pPr>
            <a:r>
              <a:rPr lang="lt" sz="1225" b="1"/>
              <a:t>Poveikio vertinimas:</a:t>
            </a:r>
            <a:r>
              <a:rPr lang="lt" sz="1225"/>
              <a:t> neigiamas poveikis </a:t>
            </a:r>
            <a:endParaRPr sz="1225"/>
          </a:p>
          <a:p>
            <a:pPr marL="0" lvl="0" indent="457200" algn="l" rtl="0">
              <a:lnSpc>
                <a:spcPct val="95000"/>
              </a:lnSpc>
              <a:spcBef>
                <a:spcPts val="1200"/>
              </a:spcBef>
              <a:spcAft>
                <a:spcPts val="0"/>
              </a:spcAft>
              <a:buSzPts val="688"/>
              <a:buNone/>
            </a:pPr>
            <a:r>
              <a:rPr lang="lt" sz="1225" b="1"/>
              <a:t>Duomenų modelis:</a:t>
            </a:r>
            <a:r>
              <a:rPr lang="lt" sz="1225"/>
              <a:t> per kelerius metus stebimas vidutinės temperatūros kilimas ir kritulių kiekio sumažėjimas. </a:t>
            </a:r>
            <a:endParaRPr sz="1225"/>
          </a:p>
          <a:p>
            <a:pPr marL="0" lvl="0" indent="457200" algn="l" rtl="0">
              <a:lnSpc>
                <a:spcPct val="95000"/>
              </a:lnSpc>
              <a:spcBef>
                <a:spcPts val="1200"/>
              </a:spcBef>
              <a:spcAft>
                <a:spcPts val="0"/>
              </a:spcAft>
              <a:buSzPts val="688"/>
              <a:buNone/>
            </a:pPr>
            <a:r>
              <a:rPr lang="lt" sz="1225" b="1"/>
              <a:t>Neigiamas poveikis:</a:t>
            </a:r>
            <a:r>
              <a:rPr lang="lt" sz="1225"/>
              <a:t> šis modelis rodo galimą sausrą regione, dėl kurio gali sumažėti vandens prieinamumas žemės ūkiui, išdžiūti vandens telkiniai ir sumažėti derlius. </a:t>
            </a:r>
            <a:endParaRPr sz="1225"/>
          </a:p>
          <a:p>
            <a:pPr marL="0" lvl="0" indent="457200" algn="l" rtl="0">
              <a:lnSpc>
                <a:spcPct val="95000"/>
              </a:lnSpc>
              <a:spcBef>
                <a:spcPts val="1200"/>
              </a:spcBef>
              <a:spcAft>
                <a:spcPts val="0"/>
              </a:spcAft>
              <a:buSzPts val="688"/>
              <a:buNone/>
            </a:pPr>
            <a:r>
              <a:rPr lang="lt" sz="1225" b="1"/>
              <a:t>Įvertinimas:</a:t>
            </a:r>
            <a:r>
              <a:rPr lang="lt" sz="1225"/>
              <a:t> Duomenys rodo neigiamą poveikį žemės ūkiui, ekosistemoms ir vandens ištekliams. </a:t>
            </a:r>
            <a:endParaRPr sz="1225"/>
          </a:p>
          <a:p>
            <a:pPr marL="0" lvl="0" indent="0" algn="l" rtl="0">
              <a:lnSpc>
                <a:spcPct val="95000"/>
              </a:lnSpc>
              <a:spcBef>
                <a:spcPts val="1200"/>
              </a:spcBef>
              <a:spcAft>
                <a:spcPts val="0"/>
              </a:spcAft>
              <a:buSzPts val="688"/>
              <a:buNone/>
            </a:pPr>
            <a:r>
              <a:rPr lang="lt" sz="1225" b="1"/>
              <a:t>Poveikio vertinimas:</a:t>
            </a:r>
            <a:r>
              <a:rPr lang="lt" sz="1225"/>
              <a:t> teigiamas poveikis </a:t>
            </a:r>
            <a:endParaRPr sz="1225"/>
          </a:p>
          <a:p>
            <a:pPr marL="0" lvl="0" indent="457200" algn="l" rtl="0">
              <a:lnSpc>
                <a:spcPct val="95000"/>
              </a:lnSpc>
              <a:spcBef>
                <a:spcPts val="1200"/>
              </a:spcBef>
              <a:spcAft>
                <a:spcPts val="0"/>
              </a:spcAft>
              <a:buSzPts val="688"/>
              <a:buNone/>
            </a:pPr>
            <a:r>
              <a:rPr lang="lt" sz="1225" b="1"/>
              <a:t>Duomenų modelis:</a:t>
            </a:r>
            <a:r>
              <a:rPr lang="lt" sz="1225"/>
              <a:t> stebimas vidutinės temperatūros kilimas ir didesnis kritulių kiekis. </a:t>
            </a:r>
            <a:endParaRPr sz="1225"/>
          </a:p>
          <a:p>
            <a:pPr marL="0" lvl="0" indent="457200" algn="l" rtl="0">
              <a:lnSpc>
                <a:spcPct val="95000"/>
              </a:lnSpc>
              <a:spcBef>
                <a:spcPts val="1200"/>
              </a:spcBef>
              <a:spcAft>
                <a:spcPts val="0"/>
              </a:spcAft>
              <a:buSzPts val="688"/>
              <a:buNone/>
            </a:pPr>
            <a:r>
              <a:rPr lang="lt" sz="1225" b="1"/>
              <a:t>Teigiamas poveikis:</a:t>
            </a:r>
            <a:r>
              <a:rPr lang="lt" sz="1225"/>
              <a:t> šis modelis rodo geresnes auginimo sąlygas tam tikriems augalams, kurie klesti šiltesnio ir drėgnesnio klimato sąlygomis. </a:t>
            </a:r>
            <a:endParaRPr sz="1225"/>
          </a:p>
          <a:p>
            <a:pPr marL="0" lvl="0" indent="457200" algn="l" rtl="0">
              <a:lnSpc>
                <a:spcPct val="95000"/>
              </a:lnSpc>
              <a:spcBef>
                <a:spcPts val="1200"/>
              </a:spcBef>
              <a:spcAft>
                <a:spcPts val="1200"/>
              </a:spcAft>
              <a:buSzPts val="688"/>
              <a:buNone/>
            </a:pPr>
            <a:r>
              <a:rPr lang="lt" sz="1225" b="1"/>
              <a:t>Įvertinimas: </a:t>
            </a:r>
            <a:r>
              <a:rPr lang="lt" sz="1225"/>
              <a:t>Duomenys rodo teigiamą poveikį konkrečiai žemės ūkio veiklai.</a:t>
            </a:r>
            <a:endParaRPr sz="1225"/>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rotWithShape="1">
          <a:blip r:embed="rId2"/>
          <a:srcRect l="23164" t="23650" r="26645" b="29543"/>
          <a:stretch/>
        </p:blipFill>
        <p:spPr>
          <a:xfrm>
            <a:off x="-34724" y="0"/>
            <a:ext cx="9178724" cy="5143500"/>
          </a:xfrm>
          <a:prstGeom prst="rect">
            <a:avLst/>
          </a:prstGeom>
        </p:spPr>
      </p:pic>
    </p:spTree>
    <p:extLst>
      <p:ext uri="{BB962C8B-B14F-4D97-AF65-F5344CB8AC3E}">
        <p14:creationId xmlns:p14="http://schemas.microsoft.com/office/powerpoint/2010/main" val="4283746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rotWithShape="1">
          <a:blip r:embed="rId2"/>
          <a:srcRect l="22975" t="29051" r="23544" b="19304"/>
          <a:stretch/>
        </p:blipFill>
        <p:spPr>
          <a:xfrm>
            <a:off x="405114" y="150472"/>
            <a:ext cx="8252750" cy="4482855"/>
          </a:xfrm>
          <a:prstGeom prst="rect">
            <a:avLst/>
          </a:prstGeom>
        </p:spPr>
      </p:pic>
    </p:spTree>
    <p:extLst>
      <p:ext uri="{BB962C8B-B14F-4D97-AF65-F5344CB8AC3E}">
        <p14:creationId xmlns:p14="http://schemas.microsoft.com/office/powerpoint/2010/main" val="6886723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rotWithShape="1">
          <a:blip r:embed="rId2"/>
          <a:srcRect l="21667" t="28420" r="28589" b="28276"/>
          <a:stretch/>
        </p:blipFill>
        <p:spPr>
          <a:xfrm>
            <a:off x="0" y="304800"/>
            <a:ext cx="9097108" cy="4454770"/>
          </a:xfrm>
          <a:prstGeom prst="rect">
            <a:avLst/>
          </a:prstGeom>
        </p:spPr>
      </p:pic>
    </p:spTree>
    <p:extLst>
      <p:ext uri="{BB962C8B-B14F-4D97-AF65-F5344CB8AC3E}">
        <p14:creationId xmlns:p14="http://schemas.microsoft.com/office/powerpoint/2010/main" val="138052486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1326</Words>
  <Application>Microsoft Office PowerPoint</Application>
  <PresentationFormat>Demonstracija ekrane (16:9)</PresentationFormat>
  <Paragraphs>142</Paragraphs>
  <Slides>35</Slides>
  <Notes>21</Notes>
  <HiddenSlides>0</HiddenSlides>
  <MMClips>0</MMClips>
  <ScaleCrop>false</ScaleCrop>
  <HeadingPairs>
    <vt:vector size="6" baseType="variant">
      <vt:variant>
        <vt:lpstr>Naudojami šriftai</vt:lpstr>
      </vt:variant>
      <vt:variant>
        <vt:i4>1</vt:i4>
      </vt:variant>
      <vt:variant>
        <vt:lpstr>Tema</vt:lpstr>
      </vt:variant>
      <vt:variant>
        <vt:i4>1</vt:i4>
      </vt:variant>
      <vt:variant>
        <vt:lpstr>Skaidrių pavadinimai</vt:lpstr>
      </vt:variant>
      <vt:variant>
        <vt:i4>35</vt:i4>
      </vt:variant>
    </vt:vector>
  </HeadingPairs>
  <TitlesOfParts>
    <vt:vector size="37" baseType="lpstr">
      <vt:lpstr>Arial</vt:lpstr>
      <vt:lpstr>Simple Light</vt:lpstr>
      <vt:lpstr>Kartojimas  1 pamoka</vt:lpstr>
      <vt:lpstr>Turinys</vt:lpstr>
      <vt:lpstr>Higienos, ergonominių ir techninių saugaus darbo skaitmeninėmis technologijomis problemų sprendimas</vt:lpstr>
      <vt:lpstr>Darbo kompiuteriu sauga </vt:lpstr>
      <vt:lpstr>Teisės aktai</vt:lpstr>
      <vt:lpstr> </vt:lpstr>
      <vt:lpstr> </vt:lpstr>
      <vt:lpstr>Rizikos</vt:lpstr>
      <vt:lpstr>https://gabijos.lt/informatika/higienos/</vt:lpstr>
      <vt:lpstr>Asmens duomenų teisėtas naudojimas</vt:lpstr>
      <vt:lpstr>Asmens duomenys</vt:lpstr>
      <vt:lpstr>Bendrasis duomenų apsaugos reglamentas</vt:lpstr>
      <vt:lpstr>Kada taikomas BDAR?</vt:lpstr>
      <vt:lpstr>Elektroninis parašas ir duomenų šifravimas</vt:lpstr>
      <vt:lpstr>Elektroninis parašas ir jo paskirtis</vt:lpstr>
      <vt:lpstr>Kas yra elektroninis parašas?</vt:lpstr>
      <vt:lpstr>Koks elektroninis parašas yra saugus?</vt:lpstr>
      <vt:lpstr>Skaitmeninis sertifikatas</vt:lpstr>
      <vt:lpstr>Kaip veikia skaitmeninis sertifikatas? </vt:lpstr>
      <vt:lpstr>Elektroninis parašas ATK</vt:lpstr>
      <vt:lpstr>Kaip naudotis?</vt:lpstr>
      <vt:lpstr>Mobilusis elektroninis parašas</vt:lpstr>
      <vt:lpstr>Kur naudojamas elektroninis parašas?</vt:lpstr>
      <vt:lpstr>Elektroninio parašo privalumai</vt:lpstr>
      <vt:lpstr>Elektroninis parašas</vt:lpstr>
      <vt:lpstr>Kvalifikuotas ir nekvalifikuotas elektroninis parašas</vt:lpstr>
      <vt:lpstr>Duomenų ir pranešimų šifravimas</vt:lpstr>
      <vt:lpstr>Poveikio aplinkai prognozė taikant skaitmenines technologijas</vt:lpstr>
      <vt:lpstr>Aplinkos stebėjimo sistemos</vt:lpstr>
      <vt:lpstr>Aplinkos stebėjimo sistemos</vt:lpstr>
      <vt:lpstr>Aplinkos stebėjimo sistemos</vt:lpstr>
      <vt:lpstr>Rizikų įvertinimas - klimato</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Kartojimas</dc:title>
  <dc:creator>Daiva Andriukaitienė</dc:creator>
  <cp:lastModifiedBy>Daiva Andriukaitienė</cp:lastModifiedBy>
  <cp:revision>8</cp:revision>
  <dcterms:modified xsi:type="dcterms:W3CDTF">2024-03-08T16:02:18Z</dcterms:modified>
</cp:coreProperties>
</file>