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75" r:id="rId9"/>
    <p:sldId id="263" r:id="rId10"/>
    <p:sldId id="269" r:id="rId11"/>
    <p:sldId id="273" r:id="rId12"/>
    <p:sldId id="268" r:id="rId13"/>
    <p:sldId id="266" r:id="rId14"/>
    <p:sldId id="265" r:id="rId15"/>
    <p:sldId id="267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5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7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Knyga1" TargetMode="External"/></Relationships>
</file>

<file path=ppt/charts/chart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Lapas1!$B$2:$B$15</cx:f>
        <cx:lvl ptCount="14" formatCode="General">
          <cx:pt idx="0">5</cx:pt>
          <cx:pt idx="1">58</cx:pt>
          <cx:pt idx="2">91</cx:pt>
          <cx:pt idx="3">76</cx:pt>
          <cx:pt idx="4">70</cx:pt>
          <cx:pt idx="5">99</cx:pt>
          <cx:pt idx="6">53</cx:pt>
          <cx:pt idx="7">87</cx:pt>
          <cx:pt idx="8">50</cx:pt>
          <cx:pt idx="9">41</cx:pt>
          <cx:pt idx="10">36</cx:pt>
          <cx:pt idx="11">85</cx:pt>
          <cx:pt idx="12">68</cx:pt>
          <cx:pt idx="13">90</cx:pt>
        </cx:lvl>
      </cx:numDim>
    </cx:data>
  </cx:chartData>
  <cx:chart>
    <cx:title pos="t" align="ctr" overlay="0"/>
    <cx:plotArea>
      <cx:plotAreaRegion>
        <cx:series layoutId="boxWhisker" uniqueId="{DABF1EF6-4AEB-4F12-BB58-A608169599AD}">
          <cx:tx>
            <cx:txData>
              <cx:f>Lapas1!$B$1</cx:f>
              <cx:v>9 klasė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/>
        <cx:majorGridlines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 rot="-60000000" vert="horz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 rot="-60000000" vert="horz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 rot="0" vert="horz"/>
  </cs:title>
  <cs:trendline>
    <cs:lnRef idx="0"/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 rot="-60000000" vert="horz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3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7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3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6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5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2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82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0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97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4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F55E3-5233-478C-B623-E6DCD18F96BD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5E042-AAAA-4FD5-A31B-39E7F75A8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5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Skaičiuoklės kartojimas.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6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Skaičiuoklės funkcijos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0897" t="17122" r="27692" b="36382"/>
          <a:stretch/>
        </p:blipFill>
        <p:spPr>
          <a:xfrm>
            <a:off x="1172306" y="1406769"/>
            <a:ext cx="9401909" cy="478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6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32838" t="16449" r="38681" b="34145"/>
          <a:stretch/>
        </p:blipFill>
        <p:spPr>
          <a:xfrm>
            <a:off x="2949770" y="973122"/>
            <a:ext cx="5749386" cy="560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27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33167" t="16891" r="37667" b="54192"/>
          <a:stretch/>
        </p:blipFill>
        <p:spPr>
          <a:xfrm>
            <a:off x="405187" y="244528"/>
            <a:ext cx="6341638" cy="353664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/>
          <a:srcRect l="33167" t="55934" r="37667" b="22420"/>
          <a:stretch/>
        </p:blipFill>
        <p:spPr>
          <a:xfrm>
            <a:off x="4957999" y="3626577"/>
            <a:ext cx="7079564" cy="295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1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Loginės funkcijos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4500" t="24752" r="31167" b="34433"/>
          <a:stretch/>
        </p:blipFill>
        <p:spPr>
          <a:xfrm>
            <a:off x="1181826" y="1577130"/>
            <a:ext cx="8758051" cy="453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48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8333" t="19930" r="35000" b="22479"/>
          <a:stretch/>
        </p:blipFill>
        <p:spPr>
          <a:xfrm>
            <a:off x="2297724" y="288774"/>
            <a:ext cx="6705600" cy="592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88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740633" y="1678459"/>
            <a:ext cx="10515600" cy="3617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/>
              <a:t>Tekstinių duomenų sujungimas panaudojant   (&amp;) simbolį</a:t>
            </a:r>
          </a:p>
          <a:p>
            <a:pPr marL="514350" indent="-514350">
              <a:buAutoNum type="arabicPeriod"/>
            </a:pPr>
            <a:r>
              <a:rPr lang="lt-LT" dirty="0" smtClean="0"/>
              <a:t>Pažymėkite langelį, į kurį norite įdėti sujungtus duomenis. </a:t>
            </a:r>
          </a:p>
          <a:p>
            <a:pPr marL="514350" indent="-514350">
              <a:buAutoNum type="arabicPeriod"/>
            </a:pPr>
            <a:r>
              <a:rPr lang="lt-LT" dirty="0" smtClean="0"/>
              <a:t>Įveskite = ir pasirinkite pirmą langelį, kurį norite sujungti. </a:t>
            </a:r>
          </a:p>
          <a:p>
            <a:pPr marL="514350" indent="-514350">
              <a:buAutoNum type="arabicPeriod"/>
            </a:pPr>
            <a:r>
              <a:rPr lang="lt-LT" dirty="0" smtClean="0"/>
              <a:t>Įveskite &amp; ir tarpe naudokite kabutes. </a:t>
            </a:r>
          </a:p>
          <a:p>
            <a:pPr marL="514350" indent="-514350">
              <a:buAutoNum type="arabicPeriod"/>
            </a:pPr>
            <a:r>
              <a:rPr lang="lt-LT" dirty="0" smtClean="0"/>
              <a:t>Pažymėkite kitą langelį, kurį norite sujungti, ir paspauskite "</a:t>
            </a:r>
            <a:r>
              <a:rPr lang="lt-LT" dirty="0" err="1" smtClean="0"/>
              <a:t>Enter</a:t>
            </a:r>
            <a:r>
              <a:rPr lang="lt-LT" dirty="0" smtClean="0"/>
              <a:t>". Formulės pavyzdys gali būti =A2&amp;" "&amp;B2.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8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VLOOKUP</a:t>
            </a:r>
            <a:endParaRPr lang="en-US" dirty="0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89390"/>
              </p:ext>
            </p:extLst>
          </p:nvPr>
        </p:nvGraphicFramePr>
        <p:xfrm>
          <a:off x="982663" y="1847850"/>
          <a:ext cx="7959231" cy="4351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702">
                  <a:extLst>
                    <a:ext uri="{9D8B030D-6E8A-4147-A177-3AD203B41FA5}">
                      <a16:colId xmlns:a16="http://schemas.microsoft.com/office/drawing/2014/main" val="3866328152"/>
                    </a:ext>
                  </a:extLst>
                </a:gridCol>
                <a:gridCol w="447039">
                  <a:extLst>
                    <a:ext uri="{9D8B030D-6E8A-4147-A177-3AD203B41FA5}">
                      <a16:colId xmlns:a16="http://schemas.microsoft.com/office/drawing/2014/main" val="2891589298"/>
                    </a:ext>
                  </a:extLst>
                </a:gridCol>
                <a:gridCol w="631685">
                  <a:extLst>
                    <a:ext uri="{9D8B030D-6E8A-4147-A177-3AD203B41FA5}">
                      <a16:colId xmlns:a16="http://schemas.microsoft.com/office/drawing/2014/main" val="2363348302"/>
                    </a:ext>
                  </a:extLst>
                </a:gridCol>
                <a:gridCol w="631685">
                  <a:extLst>
                    <a:ext uri="{9D8B030D-6E8A-4147-A177-3AD203B41FA5}">
                      <a16:colId xmlns:a16="http://schemas.microsoft.com/office/drawing/2014/main" val="1162498688"/>
                    </a:ext>
                  </a:extLst>
                </a:gridCol>
                <a:gridCol w="631685">
                  <a:extLst>
                    <a:ext uri="{9D8B030D-6E8A-4147-A177-3AD203B41FA5}">
                      <a16:colId xmlns:a16="http://schemas.microsoft.com/office/drawing/2014/main" val="2009860042"/>
                    </a:ext>
                  </a:extLst>
                </a:gridCol>
                <a:gridCol w="631685">
                  <a:extLst>
                    <a:ext uri="{9D8B030D-6E8A-4147-A177-3AD203B41FA5}">
                      <a16:colId xmlns:a16="http://schemas.microsoft.com/office/drawing/2014/main" val="1239612163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2918507919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4116862459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2837309184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186836424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836394088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466588653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035719473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3061779403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590936024"/>
                    </a:ext>
                  </a:extLst>
                </a:gridCol>
                <a:gridCol w="466475">
                  <a:extLst>
                    <a:ext uri="{9D8B030D-6E8A-4147-A177-3AD203B41FA5}">
                      <a16:colId xmlns:a16="http://schemas.microsoft.com/office/drawing/2014/main" val="1777469265"/>
                    </a:ext>
                  </a:extLst>
                </a:gridCol>
              </a:tblGrid>
              <a:tr h="37172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</a:rPr>
                        <a:t>Nedarbas Lietuvoje 2010–2011 m. </a:t>
                      </a:r>
                      <a:endParaRPr lang="en-US" sz="900" b="1" i="0" u="none" strike="noStrike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III</a:t>
                      </a:r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35,5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06530619"/>
                  </a:ext>
                </a:extLst>
              </a:tr>
              <a:tr h="510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Metai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t-LT" sz="800" u="none" strike="noStrike">
                          <a:effectLst/>
                        </a:rPr>
                        <a:t>Mėnesiai</a:t>
                      </a:r>
                      <a:endParaRPr lang="lt-LT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Bedarbiai, tūkst.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Nedarbo lygis, proc.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800" u="none" strike="noStrike">
                          <a:effectLst/>
                        </a:rPr>
                        <a:t>15–24 metų bedarbiai, tūkst.</a:t>
                      </a:r>
                      <a:endParaRPr lang="lt-LT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t-LT" sz="800" u="none" strike="noStrike">
                          <a:effectLst/>
                        </a:rPr>
                        <a:t>Jaunimo (15–24 metų) nedarbo lygis, proc.</a:t>
                      </a:r>
                      <a:endParaRPr lang="lt-LT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06292385"/>
                  </a:ext>
                </a:extLst>
              </a:tr>
              <a:tr h="12828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2010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293,4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18,1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53,1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35,9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3096498"/>
                  </a:ext>
                </a:extLst>
              </a:tr>
              <a:tr h="1282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II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297,2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18,3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51,3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37,1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154623"/>
                  </a:ext>
                </a:extLst>
              </a:tr>
              <a:tr h="1282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III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292,0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17,8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54,9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35,5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0016762"/>
                  </a:ext>
                </a:extLst>
              </a:tr>
              <a:tr h="1282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IV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281,9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17,1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51,7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32,4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63948095"/>
                  </a:ext>
                </a:extLst>
              </a:tr>
              <a:tr h="1341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2011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I 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277,6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17,2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48,0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34,1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2940897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66487043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33344384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9594237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64841545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12659869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71346831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4834832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 </a:t>
                      </a:r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63162377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63520247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2151923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77520893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19480070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06488262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1424681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242496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0590546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723546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9411884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87281573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9414002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8229975"/>
                  </a:ext>
                </a:extLst>
              </a:tr>
              <a:tr h="128281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15272709"/>
                  </a:ext>
                </a:extLst>
              </a:tr>
            </a:tbl>
          </a:graphicData>
        </a:graphic>
      </p:graphicFrame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2"/>
          <a:srcRect l="-1092" t="59271" r="1092" b="-16165"/>
          <a:stretch/>
        </p:blipFill>
        <p:spPr>
          <a:xfrm>
            <a:off x="1209675" y="4260850"/>
            <a:ext cx="9847263" cy="316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25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47585" y="414552"/>
            <a:ext cx="10515600" cy="1325563"/>
          </a:xfrm>
        </p:spPr>
        <p:txBody>
          <a:bodyPr/>
          <a:lstStyle/>
          <a:p>
            <a:r>
              <a:rPr lang="lt-LT" dirty="0" smtClean="0"/>
              <a:t>Diagramų tipai</a:t>
            </a:r>
            <a:endParaRPr lang="en-US" dirty="0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238438"/>
              </p:ext>
            </p:extLst>
          </p:nvPr>
        </p:nvGraphicFramePr>
        <p:xfrm>
          <a:off x="2105026" y="1607157"/>
          <a:ext cx="8102686" cy="42727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02686">
                  <a:extLst>
                    <a:ext uri="{9D8B030D-6E8A-4147-A177-3AD203B41FA5}">
                      <a16:colId xmlns:a16="http://schemas.microsoft.com/office/drawing/2014/main" val="4181328321"/>
                    </a:ext>
                  </a:extLst>
                </a:gridCol>
              </a:tblGrid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Juostinė diagrama (angl. bar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1218434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</a:rPr>
                        <a:t>Skritulinė diagrama (angl. pie chart)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092827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</a:rPr>
                        <a:t>Žiedinė diagrama (angl. doughnut chart)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1086949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</a:rPr>
                        <a:t>Spindulinė diagrama (angl. radar chart)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208169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</a:rPr>
                        <a:t>Taškinė diagrama (angl. xy (scatter) chart)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2777650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Burbulinė diagrama (angl. </a:t>
                      </a:r>
                      <a:r>
                        <a:rPr lang="lt-LT" sz="2000" dirty="0" err="1">
                          <a:effectLst/>
                        </a:rPr>
                        <a:t>bubble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1199863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Linijinė diagrama (angl. line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464883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Sritinė diagrama (angl. </a:t>
                      </a:r>
                      <a:r>
                        <a:rPr lang="lt-LT" sz="2000" dirty="0" err="1">
                          <a:effectLst/>
                        </a:rPr>
                        <a:t>area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7738450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Kombinuotoji diagrama (angl. </a:t>
                      </a:r>
                      <a:r>
                        <a:rPr lang="lt-LT" sz="2000" dirty="0" err="1">
                          <a:effectLst/>
                        </a:rPr>
                        <a:t>combo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8745567"/>
                  </a:ext>
                </a:extLst>
              </a:tr>
              <a:tr h="3281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Sudurtinė stulpelinė diagrama (angl. </a:t>
                      </a:r>
                      <a:r>
                        <a:rPr lang="lt-LT" sz="2000" dirty="0" err="1">
                          <a:effectLst/>
                        </a:rPr>
                        <a:t>stacked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column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442093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Procentinė stulpelinė diagrama (angl. 100% </a:t>
                      </a:r>
                      <a:r>
                        <a:rPr lang="lt-LT" sz="2000" dirty="0" err="1">
                          <a:effectLst/>
                        </a:rPr>
                        <a:t>stacked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column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5922241"/>
                  </a:ext>
                </a:extLst>
              </a:tr>
              <a:tr h="355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</a:rPr>
                        <a:t>Akcijų diagrama (angl. </a:t>
                      </a:r>
                      <a:r>
                        <a:rPr lang="lt-LT" sz="2000" dirty="0" err="1">
                          <a:effectLst/>
                        </a:rPr>
                        <a:t>stock</a:t>
                      </a:r>
                      <a:r>
                        <a:rPr lang="lt-LT" sz="2000" dirty="0">
                          <a:effectLst/>
                        </a:rPr>
                        <a:t> </a:t>
                      </a:r>
                      <a:r>
                        <a:rPr lang="lt-LT" sz="2000" dirty="0" err="1">
                          <a:effectLst/>
                        </a:rPr>
                        <a:t>chart</a:t>
                      </a:r>
                      <a:r>
                        <a:rPr lang="lt-LT" sz="2000" dirty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0269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51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Juostinė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250" t="31778" r="36667" b="18297"/>
          <a:stretch/>
        </p:blipFill>
        <p:spPr>
          <a:xfrm>
            <a:off x="1919335" y="2072640"/>
            <a:ext cx="8353329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68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Skritulinė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t="29395" r="42239" b="16360"/>
          <a:stretch/>
        </p:blipFill>
        <p:spPr>
          <a:xfrm>
            <a:off x="1253638" y="1418490"/>
            <a:ext cx="7922420" cy="418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81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Spindulinė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15500" t="44221" r="45000" b="9408"/>
          <a:stretch/>
        </p:blipFill>
        <p:spPr>
          <a:xfrm>
            <a:off x="2057400" y="1825625"/>
            <a:ext cx="7223760" cy="477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24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Dviejų ašių diagrama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50417" t="68371" r="30583" b="4963"/>
          <a:stretch/>
        </p:blipFill>
        <p:spPr>
          <a:xfrm>
            <a:off x="6263640" y="2092693"/>
            <a:ext cx="5090160" cy="401854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/>
          <a:srcRect l="31000" t="14149" r="54000" b="68666"/>
          <a:stretch/>
        </p:blipFill>
        <p:spPr>
          <a:xfrm>
            <a:off x="1066799" y="1965960"/>
            <a:ext cx="3854669" cy="248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28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Duomenų vizualizavimas stačiakampe diagrama</a:t>
            </a:r>
            <a:endParaRPr lang="en-US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478771"/>
              </p:ext>
            </p:extLst>
          </p:nvPr>
        </p:nvGraphicFramePr>
        <p:xfrm>
          <a:off x="1351006" y="1944988"/>
          <a:ext cx="6705600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2671991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3889079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355401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089163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77264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153198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075087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792108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481026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4066938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705740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t-LT" sz="1100" u="none" strike="noStrike">
                          <a:effectLst/>
                        </a:rPr>
                        <a:t>9 klasė</a:t>
                      </a:r>
                      <a:endParaRPr lang="lt-L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979114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99169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0" gridSpan="8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0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1120974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144038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1193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631486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185997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66681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187771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944313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880510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51903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285098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635091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87169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99938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0559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37622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181366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62539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847515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38574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054433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="http://schemas.microsoft.com/office/drawing/2014/chartex">
        <mc:Choice Requires="cx">
          <p:graphicFrame>
            <p:nvGraphicFramePr>
              <p:cNvPr id="5" name="Diagrama 4"/>
              <p:cNvGraphicFramePr/>
              <p:nvPr>
                <p:extLst>
                  <p:ext uri="{D42A27DB-BD31-4B8C-83A1-F6EECF244321}">
                    <p14:modId xmlns:p14="http://schemas.microsoft.com/office/powerpoint/2010/main" val="278576670"/>
                  </p:ext>
                </p:extLst>
              </p:nvPr>
            </p:nvGraphicFramePr>
            <p:xfrm>
              <a:off x="2836906" y="2379963"/>
              <a:ext cx="4572000" cy="3451225"/>
            </p:xfrm>
            <a:graphic>
              <a:graphicData uri="http://schemas.microsoft.com/office/drawing/2014/chartex">
                <c:chart xmlns:c="http://schemas.openxmlformats.org/drawingml/2006/chart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Diagrama 4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36906" y="2379963"/>
                <a:ext cx="4572000" cy="345122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9936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Ryšių tarp kintamųjų vizualizavimas 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0633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Vienas </a:t>
            </a:r>
            <a:r>
              <a:rPr lang="lt-LT" dirty="0"/>
              <a:t>iš svarbių duomenų analizės tikslų – rasti koreliaciją, statistinį ryšį tarp dviejų kintamųjų. Koreliacija gali būti teigiama, neigiama arba jos gali nebūti. Dažniausias būdas dviejų kintamųjų koreliacijai vizualizuoti yra taškinė diagrama (arba jos variantas – burbulinė diagrama). </a:t>
            </a:r>
            <a:r>
              <a:rPr lang="lt-LT" dirty="0" smtClean="0"/>
              <a:t> </a:t>
            </a:r>
          </a:p>
          <a:p>
            <a:pPr marL="0" indent="0">
              <a:buNone/>
            </a:pPr>
            <a:r>
              <a:rPr lang="lt-LT" dirty="0" smtClean="0"/>
              <a:t>stipri </a:t>
            </a:r>
            <a:r>
              <a:rPr lang="lt-LT" dirty="0"/>
              <a:t>teigiama tiesinė </a:t>
            </a:r>
            <a:r>
              <a:rPr lang="lt-LT" dirty="0" smtClean="0"/>
              <a:t>koreliacija </a:t>
            </a:r>
            <a:r>
              <a:rPr lang="lt-LT" dirty="0"/>
              <a:t>(kairėje) ir stipri neigiama (dešinėje</a:t>
            </a:r>
            <a:r>
              <a:rPr lang="lt-LT" dirty="0" smtClean="0"/>
              <a:t>) </a:t>
            </a:r>
            <a:endParaRPr lang="en-US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1333" t="44222" r="45500" b="31778"/>
          <a:stretch/>
        </p:blipFill>
        <p:spPr>
          <a:xfrm>
            <a:off x="4663440" y="4566894"/>
            <a:ext cx="4236720" cy="172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20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Medžio schema</a:t>
            </a:r>
            <a:endParaRPr lang="en-US" dirty="0"/>
          </a:p>
        </p:txBody>
      </p:sp>
      <p:graphicFrame>
        <p:nvGraphicFramePr>
          <p:cNvPr id="6" name="Objektas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835306"/>
              </p:ext>
            </p:extLst>
          </p:nvPr>
        </p:nvGraphicFramePr>
        <p:xfrm>
          <a:off x="1492250" y="2016125"/>
          <a:ext cx="8542338" cy="421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arbalapis" r:id="rId3" imgW="8542197" imgH="4213726" progId="Excel.Sheet.12">
                  <p:embed/>
                </p:oleObj>
              </mc:Choice>
              <mc:Fallback>
                <p:oleObj name="Darbalapis" r:id="rId3" imgW="8542197" imgH="42137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2250" y="2016125"/>
                        <a:ext cx="8542338" cy="421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255889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338</Words>
  <Application>Microsoft Office PowerPoint</Application>
  <PresentationFormat>Plačiaekranė</PresentationFormat>
  <Paragraphs>98</Paragraphs>
  <Slides>16</Slides>
  <Notes>0</Notes>
  <HiddenSlides>0</HiddenSlides>
  <MMClips>0</MMClips>
  <ScaleCrop>false</ScaleCrop>
  <HeadingPairs>
    <vt:vector size="8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„Office“ tema</vt:lpstr>
      <vt:lpstr>Darbalapis</vt:lpstr>
      <vt:lpstr>Skaičiuoklės kartojimas. </vt:lpstr>
      <vt:lpstr>Skaičiuoklės funkcijos</vt:lpstr>
      <vt:lpstr>„PowerPoint“ pateiktis</vt:lpstr>
      <vt:lpstr>„PowerPoint“ pateiktis</vt:lpstr>
      <vt:lpstr>Loginės funkcijos</vt:lpstr>
      <vt:lpstr>„PowerPoint“ pateiktis</vt:lpstr>
      <vt:lpstr>„PowerPoint“ pateiktis</vt:lpstr>
      <vt:lpstr>VLOOKUP</vt:lpstr>
      <vt:lpstr>Diagramų tipai</vt:lpstr>
      <vt:lpstr>Juostinė</vt:lpstr>
      <vt:lpstr>Skritulinė</vt:lpstr>
      <vt:lpstr>Spindulinė</vt:lpstr>
      <vt:lpstr>Dviejų ašių diagrama</vt:lpstr>
      <vt:lpstr>Duomenų vizualizavimas stačiakampe diagrama</vt:lpstr>
      <vt:lpstr>Ryšių tarp kintamųjų vizualizavimas </vt:lpstr>
      <vt:lpstr>Medžio schema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Skaičiuoklės kartojimas.</dc:title>
  <dc:creator>Daiva Andriukaitienė</dc:creator>
  <cp:lastModifiedBy>Daiva Andriukaitienė</cp:lastModifiedBy>
  <cp:revision>19</cp:revision>
  <dcterms:created xsi:type="dcterms:W3CDTF">2024-02-20T18:12:48Z</dcterms:created>
  <dcterms:modified xsi:type="dcterms:W3CDTF">2024-03-08T15:58:00Z</dcterms:modified>
</cp:coreProperties>
</file>