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1" r:id="rId1"/>
  </p:sldMasterIdLst>
  <p:sldIdLst>
    <p:sldId id="256" r:id="rId2"/>
    <p:sldId id="257" r:id="rId3"/>
    <p:sldId id="258" r:id="rId4"/>
    <p:sldId id="259" r:id="rId5"/>
    <p:sldId id="260" r:id="rId6"/>
    <p:sldId id="261" r:id="rId7"/>
    <p:sldId id="264" r:id="rId8"/>
    <p:sldId id="265" r:id="rId9"/>
    <p:sldId id="266" r:id="rId10"/>
    <p:sldId id="262"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78" d="100"/>
          <a:sy n="78" d="100"/>
        </p:scale>
        <p:origin x="101" y="30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lt-LT" smtClean="0"/>
              <a:t>Spustelėję redag. ruoš. pavad. stilių</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lt-LT" smtClean="0"/>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3663BBFF-77C1-4BF1-A3B2-2505841100BA}" type="datetimeFigureOut">
              <a:rPr lang="en-US" smtClean="0"/>
              <a:t>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40925266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idx="1"/>
          </p:nvPr>
        </p:nvSpPr>
        <p:spPr/>
        <p:txBody>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10"/>
          </p:nvPr>
        </p:nvSpPr>
        <p:spPr/>
        <p:txBody>
          <a:bodyPr/>
          <a:lstStyle/>
          <a:p>
            <a:fld id="{5FED2BB1-BB31-4EB8-A961-18800A74EAA8}" type="datetimeFigureOut">
              <a:rPr lang="en-US" smtClean="0"/>
              <a:t>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665933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kcijos antraštė">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lt-LT" smtClean="0"/>
              <a:t>Spustelėję redag. ruoš. pavad. stilių</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smtClean="0"/>
              <a:t>Redaguoti šablono teksto stilius</a:t>
            </a:r>
          </a:p>
        </p:txBody>
      </p:sp>
      <p:sp>
        <p:nvSpPr>
          <p:cNvPr id="4" name="Date Placeholder 3"/>
          <p:cNvSpPr>
            <a:spLocks noGrp="1"/>
          </p:cNvSpPr>
          <p:nvPr>
            <p:ph type="dt" sz="half" idx="10"/>
          </p:nvPr>
        </p:nvSpPr>
        <p:spPr>
          <a:xfrm>
            <a:off x="8593667" y="6272784"/>
            <a:ext cx="2644309" cy="365125"/>
          </a:xfrm>
        </p:spPr>
        <p:txBody>
          <a:bodyPr/>
          <a:lstStyle/>
          <a:p>
            <a:fld id="{3B40B886-74BB-4D5E-9EA9-584482FE40E6}" type="datetimeFigureOut">
              <a:rPr lang="en-US" smtClean="0"/>
              <a:t>3/1/2025</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6D22F896-40B5-4ADD-8801-0D06FADFA095}" type="slidenum">
              <a:rPr lang="en-US" smtClean="0"/>
              <a:t>‹#›</a:t>
            </a:fld>
            <a:endParaRPr lang="en-US" dirty="0"/>
          </a:p>
        </p:txBody>
      </p:sp>
    </p:spTree>
    <p:extLst>
      <p:ext uri="{BB962C8B-B14F-4D97-AF65-F5344CB8AC3E}">
        <p14:creationId xmlns:p14="http://schemas.microsoft.com/office/powerpoint/2010/main" val="906252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5" name="Date Placeholder 4"/>
          <p:cNvSpPr>
            <a:spLocks noGrp="1"/>
          </p:cNvSpPr>
          <p:nvPr>
            <p:ph type="dt" sz="half" idx="10"/>
          </p:nvPr>
        </p:nvSpPr>
        <p:spPr/>
        <p:txBody>
          <a:bodyPr/>
          <a:lstStyle/>
          <a:p>
            <a:fld id="{8CA4CCD1-3502-4C30-947C-75FC88992007}" type="datetimeFigureOut">
              <a:rPr lang="en-US" smtClean="0"/>
              <a:t>3/1/2025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16501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lt-LT" smtClean="0"/>
              <a:t>Spustelėję redag. ruoš. pavad. stilių</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Redaguoti šablono teksto stilius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smtClean="0"/>
              <a:t>Redaguoti šablono teksto stilius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7" name="Date Placeholder 6"/>
          <p:cNvSpPr>
            <a:spLocks noGrp="1"/>
          </p:cNvSpPr>
          <p:nvPr>
            <p:ph type="dt" sz="half" idx="10"/>
          </p:nvPr>
        </p:nvSpPr>
        <p:spPr/>
        <p:txBody>
          <a:bodyPr/>
          <a:lstStyle/>
          <a:p>
            <a:fld id="{950B797A-E8AF-4231-9C64-308C5BB9ED3E}" type="datetimeFigureOut">
              <a:rPr lang="en-US" smtClean="0"/>
              <a:t>3/1/2025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929090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lt-LT" smtClean="0"/>
              <a:t>Spustelėję redag. ruoš. pavad. stilių</a:t>
            </a:r>
            <a:endParaRPr lang="en-US" dirty="0"/>
          </a:p>
        </p:txBody>
      </p:sp>
      <p:sp>
        <p:nvSpPr>
          <p:cNvPr id="3" name="Date Placeholder 2"/>
          <p:cNvSpPr>
            <a:spLocks noGrp="1"/>
          </p:cNvSpPr>
          <p:nvPr>
            <p:ph type="dt" sz="half" idx="10"/>
          </p:nvPr>
        </p:nvSpPr>
        <p:spPr/>
        <p:txBody>
          <a:bodyPr/>
          <a:lstStyle/>
          <a:p>
            <a:fld id="{1EB24146-07E2-48CA-8629-5887ED47FCDB}" type="datetimeFigureOut">
              <a:rPr lang="en-US" smtClean="0"/>
              <a:t>3/1/2025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736945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07E718-B4F0-433E-A285-0013249184C0}" type="datetimeFigureOut">
              <a:rPr lang="en-US" smtClean="0"/>
              <a:t>3/1/2025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815099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Turinys ir antraštė">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lt-LT" smtClean="0"/>
              <a:t>Spustelėję redag. ruoš. pavad. stilių</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Redaguoti šablono teksto stilius</a:t>
            </a:r>
          </a:p>
        </p:txBody>
      </p:sp>
      <p:sp>
        <p:nvSpPr>
          <p:cNvPr id="5" name="Date Placeholder 4"/>
          <p:cNvSpPr>
            <a:spLocks noGrp="1"/>
          </p:cNvSpPr>
          <p:nvPr>
            <p:ph type="dt" sz="half" idx="10"/>
          </p:nvPr>
        </p:nvSpPr>
        <p:spPr/>
        <p:txBody>
          <a:bodyPr/>
          <a:lstStyle/>
          <a:p>
            <a:fld id="{2B8E44C4-3D72-4D6E-86A4-F5491DC49E6D}" type="datetimeFigureOut">
              <a:rPr lang="en-US" smtClean="0"/>
              <a:t>3/1/2025</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35772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aveikslėlis ir antraštė">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lt-LT" smtClean="0"/>
              <a:t>Spustelėję redag. ruoš. pavad. stilių</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t-LT" smtClean="0"/>
              <a:t>Spustelėkite piktogr. norėdami įtraukti pav.</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smtClean="0"/>
              <a:t>Redaguoti šablono teksto stilius</a:t>
            </a:r>
          </a:p>
        </p:txBody>
      </p:sp>
      <p:sp>
        <p:nvSpPr>
          <p:cNvPr id="5" name="Date Placeholder 4"/>
          <p:cNvSpPr>
            <a:spLocks noGrp="1"/>
          </p:cNvSpPr>
          <p:nvPr>
            <p:ph type="dt" sz="half" idx="10"/>
          </p:nvPr>
        </p:nvSpPr>
        <p:spPr/>
        <p:txBody>
          <a:bodyPr/>
          <a:lstStyle/>
          <a:p>
            <a:fld id="{06B8EA14-E6AC-4B59-973C-7A06B0EDE3E3}" type="datetimeFigureOut">
              <a:rPr lang="en-US" smtClean="0"/>
              <a:t>3/1/2025</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582467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smtClean="0"/>
              <a:t>Spustelėję redag. ruoš. pavad. stilių</a:t>
            </a:r>
            <a:endParaRPr lang="en-US" dirty="0"/>
          </a:p>
        </p:txBody>
      </p:sp>
      <p:sp>
        <p:nvSpPr>
          <p:cNvPr id="3" name="Vertical Text Placeholder 2"/>
          <p:cNvSpPr>
            <a:spLocks noGrp="1"/>
          </p:cNvSpPr>
          <p:nvPr>
            <p:ph type="body" orient="vert" idx="1"/>
          </p:nvPr>
        </p:nvSpPr>
        <p:spPr/>
        <p:txBody>
          <a:bodyPr vert="eaVert"/>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10"/>
          </p:nvPr>
        </p:nvSpPr>
        <p:spPr/>
        <p:txBody>
          <a:bodyPr/>
          <a:lstStyle/>
          <a:p>
            <a:fld id="{497D2069-43FA-49C5-9F0E-58E1EB237AEF}" type="datetimeFigureOut">
              <a:rPr lang="en-US" smtClean="0"/>
              <a:t>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743130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lt-LT" smtClean="0"/>
              <a:t>Spustelėję redag. ruoš. pavad. stilių</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10"/>
          </p:nvPr>
        </p:nvSpPr>
        <p:spPr/>
        <p:txBody>
          <a:bodyPr/>
          <a:lstStyle/>
          <a:p>
            <a:fld id="{C05854CA-19F4-4771-B6A2-DA5C0742B220}" type="datetimeFigureOut">
              <a:rPr lang="en-US" smtClean="0"/>
              <a:t>3/1/2025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6071303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lt-LT" smtClean="0"/>
              <a:t>Spustelėję redag. ruoš. pavad. stilių</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lt-LT" smtClean="0"/>
              <a:t>Redaguoti šablono teksto stilius</a:t>
            </a:r>
          </a:p>
          <a:p>
            <a:pPr lvl="1"/>
            <a:r>
              <a:rPr lang="lt-LT" smtClean="0"/>
              <a:t>Antras lygis</a:t>
            </a:r>
          </a:p>
          <a:p>
            <a:pPr lvl="2"/>
            <a:r>
              <a:rPr lang="lt-LT" smtClean="0"/>
              <a:t>Trečias lygis</a:t>
            </a:r>
          </a:p>
          <a:p>
            <a:pPr lvl="3"/>
            <a:r>
              <a:rPr lang="lt-LT" smtClean="0"/>
              <a:t>Ketvirtas lygis</a:t>
            </a:r>
          </a:p>
          <a:p>
            <a:pPr lvl="4"/>
            <a:r>
              <a:rPr lang="lt-LT" smtClean="0"/>
              <a:t>Penktas lygis</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A3BB3B3F-C0CE-47CB-BCED-F49A710726FF}" type="datetimeFigureOut">
              <a:rPr lang="en-US" smtClean="0"/>
              <a:t>3/1/2025</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en-US" dirty="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366181101"/>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hf sldNum="0"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eur-lex.europa.eu/legal-content/LT/TXT/?uri=celex:32018R1725"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eur-lex.europa.eu/legal-content/LT/AUTO/?uri=celex:32016R0679"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eur-lex.europa.eu/legal-content/LT/TXT/?uri=celex%3A02016L0680-20160504"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ctrTitle"/>
          </p:nvPr>
        </p:nvSpPr>
        <p:spPr>
          <a:xfrm>
            <a:off x="370936" y="2855344"/>
            <a:ext cx="11619780" cy="1992702"/>
          </a:xfrm>
        </p:spPr>
        <p:txBody>
          <a:bodyPr>
            <a:normAutofit fontScale="90000"/>
          </a:bodyPr>
          <a:lstStyle/>
          <a:p>
            <a:pPr algn="l"/>
            <a:r>
              <a:rPr lang="es-ES" b="1" dirty="0"/>
              <a:t>Bendrasis duomenų </a:t>
            </a:r>
            <a:r>
              <a:rPr lang="lt-LT" b="1" dirty="0" smtClean="0"/>
              <a:t/>
            </a:r>
            <a:br>
              <a:rPr lang="lt-LT" b="1" dirty="0" smtClean="0"/>
            </a:br>
            <a:r>
              <a:rPr lang="es-ES" b="1" dirty="0" smtClean="0"/>
              <a:t>apsaugos reglamentas</a:t>
            </a:r>
            <a:r>
              <a:rPr lang="lt-LT" b="1" dirty="0" smtClean="0"/>
              <a:t>          </a:t>
            </a:r>
            <a:r>
              <a:rPr lang="es-ES" b="1" dirty="0" smtClean="0"/>
              <a:t>(</a:t>
            </a:r>
            <a:r>
              <a:rPr lang="es-ES" b="1" dirty="0"/>
              <a:t>BDAR)</a:t>
            </a:r>
            <a:br>
              <a:rPr lang="es-ES" b="1" dirty="0"/>
            </a:br>
            <a:endParaRPr lang="en-US" dirty="0"/>
          </a:p>
        </p:txBody>
      </p:sp>
    </p:spTree>
    <p:extLst>
      <p:ext uri="{BB962C8B-B14F-4D97-AF65-F5344CB8AC3E}">
        <p14:creationId xmlns:p14="http://schemas.microsoft.com/office/powerpoint/2010/main" val="42528617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b="1" dirty="0"/>
              <a:t>KOKS ŠIO REGLAMENTO TIKSLAS?</a:t>
            </a:r>
            <a:br>
              <a:rPr lang="lt-LT" b="1" dirty="0"/>
            </a:br>
            <a:endParaRPr lang="en-US" dirty="0"/>
          </a:p>
        </p:txBody>
      </p:sp>
      <p:sp>
        <p:nvSpPr>
          <p:cNvPr id="3" name="Turinio vietos rezervavimo ženklas 2"/>
          <p:cNvSpPr>
            <a:spLocks noGrp="1"/>
          </p:cNvSpPr>
          <p:nvPr>
            <p:ph idx="1"/>
          </p:nvPr>
        </p:nvSpPr>
        <p:spPr>
          <a:xfrm>
            <a:off x="560717" y="2035834"/>
            <a:ext cx="11516264" cy="4485736"/>
          </a:xfrm>
        </p:spPr>
        <p:txBody>
          <a:bodyPr>
            <a:normAutofit/>
          </a:bodyPr>
          <a:lstStyle/>
          <a:p>
            <a:pPr algn="just"/>
            <a:r>
              <a:rPr lang="lt-LT" dirty="0" smtClean="0"/>
              <a:t>Bendruoju </a:t>
            </a:r>
            <a:r>
              <a:rPr lang="lt-LT" dirty="0"/>
              <a:t>duomenų apsaugos reglamentu (BDAR) </a:t>
            </a:r>
            <a:r>
              <a:rPr lang="lt-LT" dirty="0">
                <a:solidFill>
                  <a:srgbClr val="FF0000"/>
                </a:solidFill>
              </a:rPr>
              <a:t>užtikrinama asmenų apsauga, kai jų duomenis tvarko</a:t>
            </a:r>
            <a:r>
              <a:rPr lang="lt-LT" dirty="0"/>
              <a:t> privatusis sektorius ir dauguma viešojo sektoriaus subjektų. </a:t>
            </a:r>
            <a:endParaRPr lang="lt-LT" dirty="0" smtClean="0"/>
          </a:p>
          <a:p>
            <a:pPr algn="just"/>
            <a:r>
              <a:rPr lang="lt-LT" dirty="0" smtClean="0"/>
              <a:t>Šiuo </a:t>
            </a:r>
            <a:r>
              <a:rPr lang="lt-LT" dirty="0"/>
              <a:t>reglamentu fiziniams asmenims sudaroma </a:t>
            </a:r>
            <a:r>
              <a:rPr lang="lt-LT" dirty="0">
                <a:solidFill>
                  <a:srgbClr val="FF0000"/>
                </a:solidFill>
              </a:rPr>
              <a:t>galimybė geriau kontroliuoti savo asmens duomenis. </a:t>
            </a:r>
            <a:r>
              <a:rPr lang="lt-LT" dirty="0"/>
              <a:t>Taip pat atnaujinamos ir suvienodinamos taisyklės, leidžiant įmonėms sumažinti biurokratizmą ir užsitikrinti didesnį vartotojų pasitikėjimą.</a:t>
            </a:r>
          </a:p>
          <a:p>
            <a:pPr algn="just"/>
            <a:r>
              <a:rPr lang="lt-LT" dirty="0"/>
              <a:t>Sukuriama visiškai nepriklausomų </a:t>
            </a:r>
            <a:r>
              <a:rPr lang="lt-LT" dirty="0">
                <a:solidFill>
                  <a:srgbClr val="FF0000"/>
                </a:solidFill>
              </a:rPr>
              <a:t>priežiūros institucijų,</a:t>
            </a:r>
            <a:r>
              <a:rPr lang="lt-LT" dirty="0"/>
              <a:t> atsakingų už atitikties stebėseną ir vykdymo užtikrinimą, </a:t>
            </a:r>
            <a:r>
              <a:rPr lang="lt-LT" dirty="0">
                <a:solidFill>
                  <a:srgbClr val="FF0000"/>
                </a:solidFill>
              </a:rPr>
              <a:t>sistema.</a:t>
            </a:r>
          </a:p>
          <a:p>
            <a:pPr algn="just"/>
            <a:r>
              <a:rPr lang="lt-LT" dirty="0" smtClean="0"/>
              <a:t>Tai yra ES</a:t>
            </a:r>
            <a:r>
              <a:rPr lang="lt-LT" dirty="0"/>
              <a:t> duomenų apsaugos reformos dalis, kartu su Duomenų apsaugos teisėsaugos srityje direktyva ir Reglamentu (ES) </a:t>
            </a:r>
            <a:r>
              <a:rPr lang="lt-LT" dirty="0">
                <a:hlinkClick r:id="rId2"/>
              </a:rPr>
              <a:t>2018/1725</a:t>
            </a:r>
            <a:r>
              <a:rPr lang="lt-LT" dirty="0"/>
              <a:t> dėl fizinių asmenų apsaugos ES institucijoms, organams, tarnyboms ir agentūroms </a:t>
            </a:r>
            <a:r>
              <a:rPr lang="lt-LT" dirty="0">
                <a:solidFill>
                  <a:srgbClr val="FF0000"/>
                </a:solidFill>
              </a:rPr>
              <a:t>tvarkant asmens </a:t>
            </a:r>
            <a:r>
              <a:rPr lang="lt-LT" dirty="0" smtClean="0">
                <a:solidFill>
                  <a:srgbClr val="FF0000"/>
                </a:solidFill>
              </a:rPr>
              <a:t>duomenis.</a:t>
            </a:r>
            <a:endParaRPr lang="en-US" dirty="0">
              <a:solidFill>
                <a:srgbClr val="FF0000"/>
              </a:solidFill>
            </a:endParaRPr>
          </a:p>
        </p:txBody>
      </p:sp>
    </p:spTree>
    <p:extLst>
      <p:ext uri="{BB962C8B-B14F-4D97-AF65-F5344CB8AC3E}">
        <p14:creationId xmlns:p14="http://schemas.microsoft.com/office/powerpoint/2010/main" val="27251384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lt-LT" b="1" dirty="0" smtClean="0"/>
              <a:t>Pagal BDAR Asmens </a:t>
            </a:r>
            <a:r>
              <a:rPr lang="lt-LT" b="1" dirty="0"/>
              <a:t>duomenys</a:t>
            </a:r>
            <a:r>
              <a:rPr lang="lt-LT" dirty="0"/>
              <a:t> turi būti:</a:t>
            </a:r>
            <a:br>
              <a:rPr lang="lt-LT" dirty="0"/>
            </a:br>
            <a:endParaRPr lang="en-US" dirty="0"/>
          </a:p>
        </p:txBody>
      </p:sp>
      <p:sp>
        <p:nvSpPr>
          <p:cNvPr id="3" name="Turinio vietos rezervavimo ženklas 2"/>
          <p:cNvSpPr>
            <a:spLocks noGrp="1"/>
          </p:cNvSpPr>
          <p:nvPr>
            <p:ph idx="1"/>
          </p:nvPr>
        </p:nvSpPr>
        <p:spPr>
          <a:xfrm>
            <a:off x="388190" y="2224728"/>
            <a:ext cx="11102196" cy="4262335"/>
          </a:xfrm>
        </p:spPr>
        <p:txBody>
          <a:bodyPr>
            <a:noAutofit/>
          </a:bodyPr>
          <a:lstStyle/>
          <a:p>
            <a:r>
              <a:rPr lang="lt-LT" sz="2800" dirty="0" smtClean="0">
                <a:solidFill>
                  <a:srgbClr val="FF0000"/>
                </a:solidFill>
              </a:rPr>
              <a:t>tvarkomi </a:t>
            </a:r>
            <a:r>
              <a:rPr lang="lt-LT" sz="2800" dirty="0">
                <a:solidFill>
                  <a:srgbClr val="FF0000"/>
                </a:solidFill>
              </a:rPr>
              <a:t>teisėtu, sąžiningu ir skaidriu būdu;</a:t>
            </a:r>
          </a:p>
          <a:p>
            <a:r>
              <a:rPr lang="lt-LT" sz="2800" dirty="0">
                <a:solidFill>
                  <a:srgbClr val="FF0000"/>
                </a:solidFill>
              </a:rPr>
              <a:t>renkami nustatytais, aiškiai apibrėžtais ir teisėtais tikslais;</a:t>
            </a:r>
          </a:p>
          <a:p>
            <a:r>
              <a:rPr lang="lt-LT" sz="2800" dirty="0">
                <a:solidFill>
                  <a:srgbClr val="FF0000"/>
                </a:solidFill>
              </a:rPr>
              <a:t>adekvatūs, tinkami ir tik tokie, kurių reikia siekiant tikslų, dėl kurių jie tvarkomi;</a:t>
            </a:r>
          </a:p>
          <a:p>
            <a:r>
              <a:rPr lang="lt-LT" sz="2800" dirty="0">
                <a:solidFill>
                  <a:srgbClr val="FF0000"/>
                </a:solidFill>
              </a:rPr>
              <a:t>tikslūs ir prireikus atnaujinami;</a:t>
            </a:r>
          </a:p>
          <a:p>
            <a:r>
              <a:rPr lang="lt-LT" sz="2800" dirty="0">
                <a:solidFill>
                  <a:srgbClr val="FF0000"/>
                </a:solidFill>
              </a:rPr>
              <a:t>laikomi tokia forma, kad duomenų subjektų tapatybę būtų galima nustatyti ne ilgiau nei būtina;</a:t>
            </a:r>
          </a:p>
          <a:p>
            <a:r>
              <a:rPr lang="lt-LT" sz="2800" dirty="0">
                <a:solidFill>
                  <a:srgbClr val="FF0000"/>
                </a:solidFill>
              </a:rPr>
              <a:t>tvarkomi užtikrinant tinkamą konfidencialumą.</a:t>
            </a:r>
          </a:p>
          <a:p>
            <a:endParaRPr lang="en-US" sz="2800" dirty="0"/>
          </a:p>
        </p:txBody>
      </p:sp>
    </p:spTree>
    <p:extLst>
      <p:ext uri="{BB962C8B-B14F-4D97-AF65-F5344CB8AC3E}">
        <p14:creationId xmlns:p14="http://schemas.microsoft.com/office/powerpoint/2010/main" val="31868647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b="1" dirty="0"/>
              <a:t>Fizinių asmenų </a:t>
            </a:r>
            <a:r>
              <a:rPr lang="lt-LT" b="1" dirty="0" smtClean="0"/>
              <a:t>teisės</a:t>
            </a:r>
            <a:r>
              <a:rPr lang="lt-LT" dirty="0"/>
              <a:t/>
            </a:r>
            <a:br>
              <a:rPr lang="lt-LT" dirty="0"/>
            </a:br>
            <a:endParaRPr lang="en-US" dirty="0"/>
          </a:p>
        </p:txBody>
      </p:sp>
      <p:sp>
        <p:nvSpPr>
          <p:cNvPr id="3" name="Turinio vietos rezervavimo ženklas 2"/>
          <p:cNvSpPr>
            <a:spLocks noGrp="1"/>
          </p:cNvSpPr>
          <p:nvPr>
            <p:ph idx="1"/>
          </p:nvPr>
        </p:nvSpPr>
        <p:spPr>
          <a:xfrm>
            <a:off x="327804" y="1966823"/>
            <a:ext cx="11395494" cy="4770407"/>
          </a:xfrm>
        </p:spPr>
        <p:txBody>
          <a:bodyPr>
            <a:normAutofit/>
          </a:bodyPr>
          <a:lstStyle/>
          <a:p>
            <a:pPr marL="0" indent="0" algn="just">
              <a:buNone/>
            </a:pPr>
            <a:r>
              <a:rPr lang="lt-LT" dirty="0" smtClean="0"/>
              <a:t>BDAR </a:t>
            </a:r>
            <a:r>
              <a:rPr lang="lt-LT" dirty="0"/>
              <a:t>sustiprinamos galiojančios teisės, numatomos naujos teisės ir suteikiama galimybė fiziniams asmenims geriau kontroliuoti savo asmens duomenis. Tarp šių teisių yra:</a:t>
            </a:r>
          </a:p>
          <a:p>
            <a:pPr algn="just"/>
            <a:r>
              <a:rPr lang="lt-LT" b="1" dirty="0">
                <a:solidFill>
                  <a:srgbClr val="FF0000"/>
                </a:solidFill>
              </a:rPr>
              <a:t>lengv</a:t>
            </a:r>
            <a:r>
              <a:rPr lang="lt-LT" b="1" dirty="0">
                <a:solidFill>
                  <a:srgbClr val="FF0000"/>
                </a:solidFill>
              </a:rPr>
              <a:t>esnė </a:t>
            </a:r>
            <a:r>
              <a:rPr lang="lt-LT" b="1" dirty="0">
                <a:solidFill>
                  <a:srgbClr val="FF0000"/>
                </a:solidFill>
              </a:rPr>
              <a:t>prieiga prie savo duomenų.</a:t>
            </a:r>
            <a:r>
              <a:rPr lang="lt-LT" dirty="0">
                <a:solidFill>
                  <a:srgbClr val="FF0000"/>
                </a:solidFill>
              </a:rPr>
              <a:t> </a:t>
            </a:r>
            <a:r>
              <a:rPr lang="lt-LT" dirty="0"/>
              <a:t>Fiziniai asmenys turės daugiau aiškios ir suprantamos informacijos apie tai, kaip tvarkomi jų duomenys;</a:t>
            </a:r>
          </a:p>
          <a:p>
            <a:pPr algn="just"/>
            <a:r>
              <a:rPr lang="lt-LT" b="1" dirty="0">
                <a:solidFill>
                  <a:srgbClr val="FF0000"/>
                </a:solidFill>
              </a:rPr>
              <a:t>nauja teisė į duomenų perkeliamumą</a:t>
            </a:r>
            <a:r>
              <a:rPr lang="lt-LT" dirty="0"/>
              <a:t>, kad būtų paprasčiau persiųsti asmens duomenis tarp paslaugos teikėjų;</a:t>
            </a:r>
          </a:p>
          <a:p>
            <a:pPr algn="just"/>
            <a:r>
              <a:rPr lang="lt-LT" b="1" dirty="0">
                <a:solidFill>
                  <a:srgbClr val="FF0000"/>
                </a:solidFill>
              </a:rPr>
              <a:t>patikslinta teisė reikalauti ištrinti duomenis („teisė būti pamirštam“).</a:t>
            </a:r>
            <a:r>
              <a:rPr lang="lt-LT" dirty="0"/>
              <a:t> Kai asmuo nebenori, kad jo duomenys būtų tvarkomi, ir nėra teisinio pagrindo jų laikyti, duomenys turi būti ištrinti;</a:t>
            </a:r>
          </a:p>
          <a:p>
            <a:pPr algn="just"/>
            <a:r>
              <a:rPr lang="lt-LT" b="1" dirty="0">
                <a:solidFill>
                  <a:srgbClr val="FF0000"/>
                </a:solidFill>
              </a:rPr>
              <a:t>teisė sužinoti, jei jų asmens duomenys buvo pažeisti.</a:t>
            </a:r>
            <a:r>
              <a:rPr lang="lt-LT" dirty="0">
                <a:solidFill>
                  <a:srgbClr val="FF0000"/>
                </a:solidFill>
              </a:rPr>
              <a:t> </a:t>
            </a:r>
            <a:r>
              <a:rPr lang="lt-LT" dirty="0"/>
              <a:t>Įmonės ir organizacijos turi informuoti atitinkamą duomenų apsaugos priežiūros instituciją, o rimtų duomenų pažeidimų atvejais – ir nukentėjusius asmenis.</a:t>
            </a:r>
          </a:p>
          <a:p>
            <a:endParaRPr lang="en-US" dirty="0"/>
          </a:p>
        </p:txBody>
      </p:sp>
    </p:spTree>
    <p:extLst>
      <p:ext uri="{BB962C8B-B14F-4D97-AF65-F5344CB8AC3E}">
        <p14:creationId xmlns:p14="http://schemas.microsoft.com/office/powerpoint/2010/main" val="3887656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680321" y="1595886"/>
            <a:ext cx="9613861" cy="238279"/>
          </a:xfrm>
        </p:spPr>
        <p:txBody>
          <a:bodyPr>
            <a:normAutofit fontScale="90000"/>
          </a:bodyPr>
          <a:lstStyle/>
          <a:p>
            <a:r>
              <a:rPr lang="lt-LT" b="1" dirty="0"/>
              <a:t>Taisyklės </a:t>
            </a:r>
            <a:r>
              <a:rPr lang="lt-LT" b="1" dirty="0" smtClean="0"/>
              <a:t>įmonėms (1)</a:t>
            </a:r>
            <a:br>
              <a:rPr lang="lt-LT" b="1" dirty="0" smtClean="0"/>
            </a:br>
            <a:r>
              <a:rPr lang="lt-LT" sz="2200" dirty="0"/>
              <a:t>BDAR sukuriamos vienodos sąlygos visoms ES </a:t>
            </a:r>
            <a:r>
              <a:rPr lang="lt-LT" sz="2200" dirty="0" smtClean="0"/>
              <a:t>vidaus rinkoje</a:t>
            </a:r>
            <a:r>
              <a:rPr lang="lt-LT" sz="2200" dirty="0"/>
              <a:t> veikiančioms įmonėms, taikomas technologijų atžvilgiu neutralus požiūris ir įvairiais būdais, įskaitant toliau nurodytus, skatinamos inovacijos</a:t>
            </a:r>
            <a:r>
              <a:rPr lang="lt-LT" sz="2200" dirty="0" smtClean="0"/>
              <a:t>.</a:t>
            </a:r>
            <a:r>
              <a:rPr lang="lt-LT" dirty="0"/>
              <a:t/>
            </a:r>
            <a:br>
              <a:rPr lang="lt-LT" dirty="0"/>
            </a:br>
            <a:endParaRPr lang="en-US" dirty="0"/>
          </a:p>
        </p:txBody>
      </p:sp>
      <p:sp>
        <p:nvSpPr>
          <p:cNvPr id="3" name="Turinio vietos rezervavimo ženklas 2"/>
          <p:cNvSpPr>
            <a:spLocks noGrp="1"/>
          </p:cNvSpPr>
          <p:nvPr>
            <p:ph idx="1"/>
          </p:nvPr>
        </p:nvSpPr>
        <p:spPr>
          <a:xfrm>
            <a:off x="276045" y="2242868"/>
            <a:ext cx="11697419" cy="4615131"/>
          </a:xfrm>
        </p:spPr>
        <p:txBody>
          <a:bodyPr>
            <a:normAutofit lnSpcReduction="10000"/>
          </a:bodyPr>
          <a:lstStyle/>
          <a:p>
            <a:pPr algn="just"/>
            <a:r>
              <a:rPr lang="lt-LT" sz="2200" dirty="0">
                <a:solidFill>
                  <a:srgbClr val="FF0000"/>
                </a:solidFill>
              </a:rPr>
              <a:t>Vienas </a:t>
            </a:r>
            <a:r>
              <a:rPr lang="lt-LT" sz="2200" dirty="0">
                <a:solidFill>
                  <a:srgbClr val="FF0000"/>
                </a:solidFill>
              </a:rPr>
              <a:t>ES taisyklių </a:t>
            </a:r>
            <a:r>
              <a:rPr lang="lt-LT" sz="2200" dirty="0" smtClean="0">
                <a:solidFill>
                  <a:srgbClr val="FF0000"/>
                </a:solidFill>
              </a:rPr>
              <a:t>rinkinys.</a:t>
            </a:r>
            <a:r>
              <a:rPr lang="lt-LT" sz="2200" dirty="0"/>
              <a:t> Bendras visoje ES taikomas duomenų apsaugos teisės aktas padidina teisinį tikrumą ir sumažina administracinę naštą.</a:t>
            </a:r>
          </a:p>
          <a:p>
            <a:pPr algn="just"/>
            <a:r>
              <a:rPr lang="lt-LT" sz="2200" dirty="0">
                <a:solidFill>
                  <a:srgbClr val="FF0000"/>
                </a:solidFill>
              </a:rPr>
              <a:t>Duomenų apsaugos </a:t>
            </a:r>
            <a:r>
              <a:rPr lang="lt-LT" sz="2200" dirty="0" smtClean="0">
                <a:solidFill>
                  <a:srgbClr val="FF0000"/>
                </a:solidFill>
              </a:rPr>
              <a:t>pareigūnas. </a:t>
            </a:r>
            <a:r>
              <a:rPr lang="lt-LT" sz="2200" dirty="0" smtClean="0"/>
              <a:t>Už </a:t>
            </a:r>
            <a:r>
              <a:rPr lang="lt-LT" sz="2200" dirty="0"/>
              <a:t>duomenų apsaugą atsakingą asmenį turi paskirti valdžios institucijos ir įmonės, kurios tvarko duomenis dideliu mastu arba kurių pagrindinė veikla yra specialių kategorijų duomenų, pavyzdžiui, su sveikata susijusių duomenų, tvarkymas.</a:t>
            </a:r>
          </a:p>
          <a:p>
            <a:pPr algn="just"/>
            <a:r>
              <a:rPr lang="lt-LT" sz="2200" dirty="0">
                <a:solidFill>
                  <a:srgbClr val="FF0000"/>
                </a:solidFill>
              </a:rPr>
              <a:t>Vieno langelio </a:t>
            </a:r>
            <a:r>
              <a:rPr lang="lt-LT" sz="2200" dirty="0" smtClean="0">
                <a:solidFill>
                  <a:srgbClr val="FF0000"/>
                </a:solidFill>
              </a:rPr>
              <a:t>principas.</a:t>
            </a:r>
            <a:r>
              <a:rPr lang="lt-LT" sz="2200" dirty="0"/>
              <a:t> Įmonės turi bendrauti tik su viena priežiūros institucija (ES </a:t>
            </a:r>
            <a:r>
              <a:rPr lang="lt-LT" sz="2200" dirty="0" smtClean="0"/>
              <a:t>narėje, </a:t>
            </a:r>
            <a:r>
              <a:rPr lang="lt-LT" sz="2200" dirty="0"/>
              <a:t>kurioje yra jų pagrindinė buveinė). Tarpvalstybiniais atvejais atitinkamos priežiūros institucijos bendradarbiauja su </a:t>
            </a:r>
            <a:r>
              <a:rPr lang="lt-LT" sz="2200" dirty="0">
                <a:solidFill>
                  <a:srgbClr val="FF0000"/>
                </a:solidFill>
              </a:rPr>
              <a:t>Europos duomenų apsaugos valdyba.</a:t>
            </a:r>
          </a:p>
          <a:p>
            <a:pPr algn="just"/>
            <a:r>
              <a:rPr lang="lt-LT" sz="2200" dirty="0">
                <a:solidFill>
                  <a:srgbClr val="FF0000"/>
                </a:solidFill>
              </a:rPr>
              <a:t>ES taisyklės ES nepriklausančių šalių </a:t>
            </a:r>
            <a:r>
              <a:rPr lang="lt-LT" sz="2200" dirty="0"/>
              <a:t>įmonėms</a:t>
            </a:r>
            <a:r>
              <a:rPr lang="lt-LT" sz="2200" dirty="0">
                <a:solidFill>
                  <a:srgbClr val="FF0000"/>
                </a:solidFill>
              </a:rPr>
              <a:t>.</a:t>
            </a:r>
            <a:r>
              <a:rPr lang="lt-LT" sz="2200" dirty="0"/>
              <a:t> Ne ES įsisteigusios įmonės turi taikyti tas pačias taisykles dėl prekių ar paslaugų ir dėl ES gyvenančių asmenų elgesio stebėsenos.</a:t>
            </a:r>
          </a:p>
          <a:p>
            <a:pPr algn="just"/>
            <a:r>
              <a:rPr lang="lt-LT" sz="2200" dirty="0">
                <a:solidFill>
                  <a:srgbClr val="FF0000"/>
                </a:solidFill>
              </a:rPr>
              <a:t>Inovacijoms palankios taisyklės. </a:t>
            </a:r>
            <a:r>
              <a:rPr lang="lt-LT" sz="2200" dirty="0"/>
              <a:t>Užtikrinama, kad nuo pat produktų ir paslaugų kūrimo pradžios būtų atsižvelgiama į duomenų apsaugos priemones (pritaikytoji ir standartizuotoji duomenų apsauga).</a:t>
            </a:r>
          </a:p>
          <a:p>
            <a:pPr marL="0" indent="0">
              <a:buNone/>
            </a:pPr>
            <a:endParaRPr lang="en-US" dirty="0"/>
          </a:p>
        </p:txBody>
      </p:sp>
    </p:spTree>
    <p:extLst>
      <p:ext uri="{BB962C8B-B14F-4D97-AF65-F5344CB8AC3E}">
        <p14:creationId xmlns:p14="http://schemas.microsoft.com/office/powerpoint/2010/main" val="3669210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b="1" dirty="0"/>
              <a:t>Taisyklės įmonėms </a:t>
            </a:r>
            <a:r>
              <a:rPr lang="lt-LT" b="1" dirty="0" smtClean="0"/>
              <a:t>(2)</a:t>
            </a:r>
            <a:r>
              <a:rPr lang="lt-LT" b="1" dirty="0"/>
              <a:t/>
            </a:r>
            <a:br>
              <a:rPr lang="lt-LT" b="1" dirty="0"/>
            </a:br>
            <a:endParaRPr lang="en-US" dirty="0"/>
          </a:p>
        </p:txBody>
      </p:sp>
      <p:sp>
        <p:nvSpPr>
          <p:cNvPr id="3" name="Turinio vietos rezervavimo ženklas 2"/>
          <p:cNvSpPr>
            <a:spLocks noGrp="1"/>
          </p:cNvSpPr>
          <p:nvPr>
            <p:ph idx="1"/>
          </p:nvPr>
        </p:nvSpPr>
        <p:spPr>
          <a:xfrm>
            <a:off x="267419" y="1209368"/>
            <a:ext cx="11628407" cy="5648632"/>
          </a:xfrm>
        </p:spPr>
        <p:txBody>
          <a:bodyPr>
            <a:normAutofit lnSpcReduction="10000"/>
          </a:bodyPr>
          <a:lstStyle/>
          <a:p>
            <a:pPr algn="just"/>
            <a:r>
              <a:rPr lang="lt-LT" sz="2600" b="1" dirty="0" smtClean="0">
                <a:solidFill>
                  <a:srgbClr val="FF0000"/>
                </a:solidFill>
              </a:rPr>
              <a:t>Privatumo apsaugos būdai.</a:t>
            </a:r>
            <a:r>
              <a:rPr lang="lt-LT" dirty="0" smtClean="0"/>
              <a:t> Pavyzdžiui, siekiant apriboti duomenų tvarkymo atgrasumą, skatinama naudoti </a:t>
            </a:r>
            <a:r>
              <a:rPr lang="lt-LT" b="1" dirty="0" smtClean="0"/>
              <a:t>pseudonimus</a:t>
            </a:r>
            <a:r>
              <a:rPr lang="lt-LT" dirty="0" smtClean="0"/>
              <a:t> (kai atpažinimo sritys duomenų įraše keičiamos vienu ar keliais dirbtiniais identifikatoriais) ir </a:t>
            </a:r>
            <a:r>
              <a:rPr lang="lt-LT" b="1" dirty="0" smtClean="0"/>
              <a:t>šifravimą</a:t>
            </a:r>
            <a:r>
              <a:rPr lang="lt-LT" dirty="0" smtClean="0"/>
              <a:t> (kai duomenys koduojami taip, kad neturinčiam leidimo susipažinti asmeniui jie būtų nesuprantami).</a:t>
            </a:r>
          </a:p>
          <a:p>
            <a:pPr algn="just"/>
            <a:r>
              <a:rPr lang="lt-LT" sz="2600" b="1" dirty="0" smtClean="0">
                <a:solidFill>
                  <a:srgbClr val="FF0000"/>
                </a:solidFill>
              </a:rPr>
              <a:t>Pranešimų </a:t>
            </a:r>
            <a:r>
              <a:rPr lang="lt-LT" sz="2600" b="1" dirty="0">
                <a:solidFill>
                  <a:srgbClr val="FF0000"/>
                </a:solidFill>
              </a:rPr>
              <a:t>atsisakymas.</a:t>
            </a:r>
            <a:r>
              <a:rPr lang="lt-LT" dirty="0"/>
              <a:t> BDAR panaikinamos dauguma pranešimo prievolių ir sumažinamos su tuo susijusios išlaidos. Vienas iš jo tikslų yra panaikinti kliūtis laisvam asmens duomenų judėjimui ES. Tai palengvins verslo plėtrą bendrojoje skaitmeninėje rinkoje.</a:t>
            </a:r>
          </a:p>
          <a:p>
            <a:pPr algn="just"/>
            <a:r>
              <a:rPr lang="lt-LT" sz="2600" b="1" dirty="0">
                <a:solidFill>
                  <a:srgbClr val="FF0000"/>
                </a:solidFill>
              </a:rPr>
              <a:t>Duomenų apsaugos poveikio vertinimai.</a:t>
            </a:r>
            <a:r>
              <a:rPr lang="lt-LT" dirty="0"/>
              <a:t> Įmonės atlieka poveikio vertinimą tik tuomet, kai vykdant duomenų tvarkymo operacijas gali kilti didelis pavojus asmenų teisėms ir laisvėms.</a:t>
            </a:r>
          </a:p>
          <a:p>
            <a:pPr algn="just"/>
            <a:r>
              <a:rPr lang="lt-LT" sz="2600" b="1" dirty="0">
                <a:solidFill>
                  <a:srgbClr val="FF0000"/>
                </a:solidFill>
              </a:rPr>
              <a:t>Veiklos įrašai.</a:t>
            </a:r>
            <a:r>
              <a:rPr lang="lt-LT" dirty="0"/>
              <a:t> Mažosios ir vidutinės įmonės neprivalo tvarkyti duomenų tvarkymo veiklos įrašų, jei duomenų tvarkymas yra nereguliarus ir jei dėl duomenų tvarkymo negali kilti pavojus asmens, kurio duomenys yra tvarkomi, teisėms ir laisvėms arba jei nėra apimami neskelbtinų kategorijų duomenys.</a:t>
            </a:r>
          </a:p>
          <a:p>
            <a:pPr algn="just"/>
            <a:r>
              <a:rPr lang="lt-LT" sz="2600" b="1" dirty="0">
                <a:solidFill>
                  <a:srgbClr val="FF0000"/>
                </a:solidFill>
              </a:rPr>
              <a:t>Šiuolaikinės priemonės tarptautiniam duomenų </a:t>
            </a:r>
            <a:r>
              <a:rPr lang="lt-LT" sz="2600" b="1" dirty="0" smtClean="0">
                <a:solidFill>
                  <a:srgbClr val="FF0000"/>
                </a:solidFill>
              </a:rPr>
              <a:t>perdavimui.</a:t>
            </a:r>
            <a:r>
              <a:rPr lang="lt-LT" dirty="0" smtClean="0">
                <a:solidFill>
                  <a:srgbClr val="FF0000"/>
                </a:solidFill>
              </a:rPr>
              <a:t> </a:t>
            </a:r>
            <a:r>
              <a:rPr lang="lt-LT" dirty="0" smtClean="0"/>
              <a:t>BDAR </a:t>
            </a:r>
            <a:r>
              <a:rPr lang="lt-LT" dirty="0"/>
              <a:t>siūloma įvairių priemonių duomenims perduoti už ES ribų, įskaitant </a:t>
            </a:r>
            <a:r>
              <a:rPr lang="lt-LT" dirty="0" smtClean="0"/>
              <a:t>EK</a:t>
            </a:r>
            <a:r>
              <a:rPr lang="lt-LT" dirty="0"/>
              <a:t> priimtus tinkamumo sprendimus, kai ES nepriklausanti šalis užtikrina tinkamą apsaugos lygį, iš anksto patvirtintas (standartines) sutarties sąlygas, privalomas įmonių taisykles, elgesio kodeksus ir sertifikavimą.</a:t>
            </a:r>
          </a:p>
          <a:p>
            <a:endParaRPr lang="en-US" dirty="0"/>
          </a:p>
        </p:txBody>
      </p:sp>
    </p:spTree>
    <p:extLst>
      <p:ext uri="{BB962C8B-B14F-4D97-AF65-F5344CB8AC3E}">
        <p14:creationId xmlns:p14="http://schemas.microsoft.com/office/powerpoint/2010/main" val="2872235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b="1" dirty="0" smtClean="0">
                <a:latin typeface="Public Sans"/>
              </a:rPr>
              <a:t>Baudos pagal </a:t>
            </a:r>
            <a:r>
              <a:rPr lang="lt-LT" b="1" dirty="0">
                <a:latin typeface="Public Sans"/>
              </a:rPr>
              <a:t>BDAR</a:t>
            </a:r>
            <a:r>
              <a:rPr lang="lt-LT" dirty="0">
                <a:latin typeface="Public Sans"/>
              </a:rPr>
              <a:t/>
            </a:r>
            <a:br>
              <a:rPr lang="lt-LT" dirty="0">
                <a:latin typeface="Public Sans"/>
              </a:rPr>
            </a:br>
            <a:endParaRPr lang="en-US" dirty="0"/>
          </a:p>
        </p:txBody>
      </p:sp>
      <p:sp>
        <p:nvSpPr>
          <p:cNvPr id="4" name="Stačiakampis 3"/>
          <p:cNvSpPr/>
          <p:nvPr/>
        </p:nvSpPr>
        <p:spPr>
          <a:xfrm>
            <a:off x="550607" y="2288585"/>
            <a:ext cx="11307097" cy="3539430"/>
          </a:xfrm>
          <a:prstGeom prst="rect">
            <a:avLst/>
          </a:prstGeom>
        </p:spPr>
        <p:txBody>
          <a:bodyPr wrap="square">
            <a:spAutoFit/>
          </a:bodyPr>
          <a:lstStyle/>
          <a:p>
            <a:r>
              <a:rPr lang="lt-LT" sz="2800" dirty="0"/>
              <a:t>Pažeidus BDAR nuostatas, </a:t>
            </a:r>
            <a:r>
              <a:rPr lang="lt-LT" sz="2800" b="1" dirty="0"/>
              <a:t>gali</a:t>
            </a:r>
            <a:r>
              <a:rPr lang="lt-LT" sz="2800" dirty="0"/>
              <a:t> būti skiriamos administracinės baudos, kurios kiekvienu konkrečiu atveju turi </a:t>
            </a:r>
            <a:r>
              <a:rPr lang="lt-LT" sz="2800" dirty="0" smtClean="0"/>
              <a:t>būti</a:t>
            </a:r>
            <a:r>
              <a:rPr lang="lt-LT" sz="2800" dirty="0"/>
              <a:t> </a:t>
            </a:r>
            <a:r>
              <a:rPr lang="lt-LT" sz="2800" b="1" dirty="0"/>
              <a:t>veiksmingos</a:t>
            </a:r>
            <a:r>
              <a:rPr lang="lt-LT" sz="2800" dirty="0"/>
              <a:t>, </a:t>
            </a:r>
            <a:r>
              <a:rPr lang="lt-LT" sz="2800" b="1" dirty="0"/>
              <a:t>proporcingos</a:t>
            </a:r>
            <a:r>
              <a:rPr lang="lt-LT" sz="2800" dirty="0"/>
              <a:t> ir </a:t>
            </a:r>
            <a:r>
              <a:rPr lang="lt-LT" sz="2800" b="1" dirty="0"/>
              <a:t>atgrasomos</a:t>
            </a:r>
            <a:r>
              <a:rPr lang="lt-LT" sz="2800" dirty="0"/>
              <a:t>. </a:t>
            </a:r>
            <a:endParaRPr lang="lt-LT" sz="2800" dirty="0" smtClean="0"/>
          </a:p>
          <a:p>
            <a:pPr algn="just"/>
            <a:r>
              <a:rPr lang="lt-LT" sz="2800" dirty="0" smtClean="0"/>
              <a:t>Taigi </a:t>
            </a:r>
            <a:r>
              <a:rPr lang="lt-LT" sz="2800" dirty="0"/>
              <a:t>bauda gali siekti </a:t>
            </a:r>
            <a:r>
              <a:rPr lang="lt-LT" sz="2800" b="1" dirty="0"/>
              <a:t>iki</a:t>
            </a:r>
            <a:r>
              <a:rPr lang="lt-LT" sz="2800" dirty="0"/>
              <a:t> </a:t>
            </a:r>
            <a:r>
              <a:rPr lang="lt-LT" sz="2800" dirty="0" smtClean="0"/>
              <a:t>2–4 </a:t>
            </a:r>
            <a:r>
              <a:rPr lang="lt-LT" sz="2800" dirty="0"/>
              <a:t>proc. ankstesnių finansinių metų bendros metinės pasaulinės apyvartos, arba </a:t>
            </a:r>
            <a:r>
              <a:rPr lang="lt-LT" sz="2800" b="1" dirty="0" smtClean="0"/>
              <a:t>iki</a:t>
            </a:r>
            <a:r>
              <a:rPr lang="lt-LT" sz="2800" dirty="0"/>
              <a:t> </a:t>
            </a:r>
            <a:r>
              <a:rPr lang="lt-LT" sz="2800" dirty="0" smtClean="0">
                <a:solidFill>
                  <a:srgbClr val="FF0000"/>
                </a:solidFill>
              </a:rPr>
              <a:t>10000000–20000000 </a:t>
            </a:r>
            <a:r>
              <a:rPr lang="lt-LT" sz="2800" dirty="0"/>
              <a:t>EUR. </a:t>
            </a:r>
            <a:r>
              <a:rPr lang="lt-LT" sz="2800" b="1" dirty="0"/>
              <a:t>Reikėtų atkreipti dėmesį, kad tai maksimalios baudos, tačiau žemutinė baudų riba gali būti bet kuri minimali skaitinė išraiška.</a:t>
            </a:r>
            <a:endParaRPr lang="lt-LT" sz="2800" dirty="0">
              <a:latin typeface="Public Sans"/>
            </a:endParaRPr>
          </a:p>
        </p:txBody>
      </p:sp>
    </p:spTree>
    <p:extLst>
      <p:ext uri="{BB962C8B-B14F-4D97-AF65-F5344CB8AC3E}">
        <p14:creationId xmlns:p14="http://schemas.microsoft.com/office/powerpoint/2010/main" val="2001822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a:xfrm>
            <a:off x="412955" y="511276"/>
            <a:ext cx="11454580" cy="1582699"/>
          </a:xfrm>
        </p:spPr>
        <p:txBody>
          <a:bodyPr>
            <a:noAutofit/>
          </a:bodyPr>
          <a:lstStyle/>
          <a:p>
            <a:r>
              <a:rPr lang="lt-LT" sz="3600" b="1" dirty="0" err="1" smtClean="0">
                <a:latin typeface="Public Sans"/>
              </a:rPr>
              <a:t>baudoS</a:t>
            </a:r>
            <a:r>
              <a:rPr lang="lt-LT" sz="3600" b="1" dirty="0" smtClean="0">
                <a:latin typeface="Public Sans"/>
              </a:rPr>
              <a:t> LIETUVOS viešajam sektoriui</a:t>
            </a:r>
            <a:endParaRPr lang="en-US" b="1" dirty="0">
              <a:latin typeface="Public Sans"/>
            </a:endParaRPr>
          </a:p>
        </p:txBody>
      </p:sp>
      <p:sp>
        <p:nvSpPr>
          <p:cNvPr id="3" name="Turinio vietos rezervavimo ženklas 2"/>
          <p:cNvSpPr>
            <a:spLocks noGrp="1"/>
          </p:cNvSpPr>
          <p:nvPr>
            <p:ph idx="1"/>
          </p:nvPr>
        </p:nvSpPr>
        <p:spPr>
          <a:xfrm>
            <a:off x="464011" y="2084439"/>
            <a:ext cx="11157718" cy="4395019"/>
          </a:xfrm>
        </p:spPr>
        <p:txBody>
          <a:bodyPr>
            <a:noAutofit/>
          </a:bodyPr>
          <a:lstStyle/>
          <a:p>
            <a:pPr marL="0" indent="0" algn="just">
              <a:buNone/>
            </a:pPr>
            <a:r>
              <a:rPr lang="lt-LT" sz="3200" dirty="0"/>
              <a:t>Lietuva pasinaudojo BDAR numatyta galimybe nustatyti mažesnes baudas viešajam sektoriui, atsižvelgiant į tai, kad jos būtų skiriamos iš to paties valstybės biudžeto. Tik Lietuvai būdingos tam tikros asmens duomenų tvarkymo nuostatos bus numatytos </a:t>
            </a:r>
            <a:r>
              <a:rPr lang="lt-LT" sz="3200" dirty="0">
                <a:solidFill>
                  <a:srgbClr val="FF0000"/>
                </a:solidFill>
              </a:rPr>
              <a:t>Asmens duomenų teisinės apsaugos įstatyme,</a:t>
            </a:r>
            <a:r>
              <a:rPr lang="lt-LT" sz="3200" dirty="0"/>
              <a:t> jo projektas yra pateiktas Seimui ir, tikimasi, netrukus bus priimtas. Taigi Asmens duomenų teisinės apsaugos įstatyme viešajam sektoriui numatytos baudos iki </a:t>
            </a:r>
            <a:r>
              <a:rPr lang="lt-LT" sz="3200" dirty="0">
                <a:solidFill>
                  <a:srgbClr val="FF0000"/>
                </a:solidFill>
              </a:rPr>
              <a:t>0,5–1 proc. metinio biudžeto, bet ne daugiau kaip iki 30–60 tūkst. </a:t>
            </a:r>
            <a:r>
              <a:rPr lang="lt-LT" sz="3200" dirty="0" err="1">
                <a:solidFill>
                  <a:srgbClr val="FF0000"/>
                </a:solidFill>
              </a:rPr>
              <a:t>Eur</a:t>
            </a:r>
            <a:r>
              <a:rPr lang="lt-LT" sz="3200" dirty="0">
                <a:solidFill>
                  <a:srgbClr val="FF0000"/>
                </a:solidFill>
              </a:rPr>
              <a:t>.</a:t>
            </a:r>
            <a:endParaRPr lang="en-US" sz="3200" dirty="0">
              <a:solidFill>
                <a:srgbClr val="FF0000"/>
              </a:solidFill>
            </a:endParaRPr>
          </a:p>
        </p:txBody>
      </p:sp>
    </p:spTree>
    <p:extLst>
      <p:ext uri="{BB962C8B-B14F-4D97-AF65-F5344CB8AC3E}">
        <p14:creationId xmlns:p14="http://schemas.microsoft.com/office/powerpoint/2010/main" val="2302843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normAutofit fontScale="90000"/>
          </a:bodyPr>
          <a:lstStyle/>
          <a:p>
            <a:r>
              <a:rPr lang="lt-LT" b="1" dirty="0"/>
              <a:t>NUO KADA TAIKOMAS ŠIS REGLAMENTAS?</a:t>
            </a:r>
            <a:br>
              <a:rPr lang="lt-LT" b="1" dirty="0"/>
            </a:br>
            <a:endParaRPr lang="en-US" dirty="0"/>
          </a:p>
        </p:txBody>
      </p:sp>
      <p:sp>
        <p:nvSpPr>
          <p:cNvPr id="3" name="Turinio vietos rezervavimo ženklas 2"/>
          <p:cNvSpPr>
            <a:spLocks noGrp="1"/>
          </p:cNvSpPr>
          <p:nvPr>
            <p:ph idx="1"/>
          </p:nvPr>
        </p:nvSpPr>
        <p:spPr>
          <a:xfrm>
            <a:off x="680321" y="2336873"/>
            <a:ext cx="11258637" cy="4167444"/>
          </a:xfrm>
        </p:spPr>
        <p:txBody>
          <a:bodyPr/>
          <a:lstStyle/>
          <a:p>
            <a:pPr marL="0" indent="0">
              <a:buNone/>
            </a:pPr>
            <a:r>
              <a:rPr lang="lt-LT" sz="3600" dirty="0" smtClean="0"/>
              <a:t>BDAR </a:t>
            </a:r>
            <a:r>
              <a:rPr lang="lt-LT" sz="3600" dirty="0"/>
              <a:t>taikomas nuo 2018 m. gegužės 25 d</a:t>
            </a:r>
            <a:r>
              <a:rPr lang="lt-LT" sz="3600" dirty="0" smtClean="0"/>
              <a:t>.</a:t>
            </a:r>
          </a:p>
          <a:p>
            <a:pPr marL="0" indent="0">
              <a:buNone/>
            </a:pPr>
            <a:endParaRPr lang="lt-LT" sz="3600" dirty="0" smtClean="0"/>
          </a:p>
          <a:p>
            <a:pPr marL="0" indent="0">
              <a:buNone/>
            </a:pPr>
            <a:r>
              <a:rPr lang="lt-LT" b="1" dirty="0" smtClean="0"/>
              <a:t>PAGRINDINIS </a:t>
            </a:r>
            <a:r>
              <a:rPr lang="lt-LT" b="1" dirty="0"/>
              <a:t>DOKUMENTAS</a:t>
            </a:r>
          </a:p>
          <a:p>
            <a:pPr marL="0" indent="0">
              <a:buNone/>
            </a:pPr>
            <a:r>
              <a:rPr lang="lt-LT" dirty="0"/>
              <a:t>2016 m. balandžio 27 d. Europos Parlamento ir Tarybos reglamentas (ES) </a:t>
            </a:r>
            <a:r>
              <a:rPr lang="lt-LT" dirty="0">
                <a:hlinkClick r:id="rId2"/>
              </a:rPr>
              <a:t>2016/679</a:t>
            </a:r>
            <a:r>
              <a:rPr lang="lt-LT" dirty="0"/>
              <a:t> dėl fizinių asmenų apsaugos tvarkant asmens duomenis ir dėl laisvo tokių duomenų judėjimo ir kuriuo panaikinama Direktyva 95/46/EB (Bendrasis duomenų apsaugos reglamentas) (OL L 119, 2016 5 4, p. 1–88).</a:t>
            </a:r>
          </a:p>
          <a:p>
            <a:pPr marL="0" indent="0">
              <a:buNone/>
            </a:pPr>
            <a:endParaRPr lang="lt-LT" sz="3600" dirty="0"/>
          </a:p>
          <a:p>
            <a:endParaRPr lang="en-US" dirty="0"/>
          </a:p>
        </p:txBody>
      </p:sp>
    </p:spTree>
    <p:extLst>
      <p:ext uri="{BB962C8B-B14F-4D97-AF65-F5344CB8AC3E}">
        <p14:creationId xmlns:p14="http://schemas.microsoft.com/office/powerpoint/2010/main" val="5984733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p:cNvSpPr>
            <a:spLocks noGrp="1"/>
          </p:cNvSpPr>
          <p:nvPr>
            <p:ph type="title"/>
          </p:nvPr>
        </p:nvSpPr>
        <p:spPr/>
        <p:txBody>
          <a:bodyPr/>
          <a:lstStyle/>
          <a:p>
            <a:r>
              <a:rPr lang="lt-LT" dirty="0" smtClean="0"/>
              <a:t>Dokumento nuoroda</a:t>
            </a:r>
            <a:endParaRPr lang="en-US" dirty="0"/>
          </a:p>
        </p:txBody>
      </p:sp>
      <p:sp>
        <p:nvSpPr>
          <p:cNvPr id="3" name="Turinio vietos rezervavimo ženklas 2"/>
          <p:cNvSpPr>
            <a:spLocks noGrp="1"/>
          </p:cNvSpPr>
          <p:nvPr>
            <p:ph idx="1"/>
          </p:nvPr>
        </p:nvSpPr>
        <p:spPr>
          <a:xfrm>
            <a:off x="680321" y="2336873"/>
            <a:ext cx="11383860" cy="3599316"/>
          </a:xfrm>
        </p:spPr>
        <p:txBody>
          <a:bodyPr>
            <a:normAutofit/>
          </a:bodyPr>
          <a:lstStyle/>
          <a:p>
            <a:r>
              <a:rPr lang="en-US" sz="2000" dirty="0">
                <a:solidFill>
                  <a:srgbClr val="FF0000"/>
                </a:solidFill>
                <a:hlinkClick r:id="rId2"/>
              </a:rPr>
              <a:t>https://eur-lex.europa.eu/legal-content/LT/TXT/?uri=celex%3A02016L0680-20160504</a:t>
            </a:r>
            <a:endParaRPr lang="en-US" sz="2000" dirty="0">
              <a:solidFill>
                <a:srgbClr val="FF0000"/>
              </a:solidFill>
            </a:endParaRPr>
          </a:p>
        </p:txBody>
      </p:sp>
    </p:spTree>
    <p:extLst>
      <p:ext uri="{BB962C8B-B14F-4D97-AF65-F5344CB8AC3E}">
        <p14:creationId xmlns:p14="http://schemas.microsoft.com/office/powerpoint/2010/main" val="332401202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džio tipo">
  <a:themeElements>
    <a:clrScheme name="Medžio tipo">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Medžio tipo">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Medžio tipo">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docProps/app.xml><?xml version="1.0" encoding="utf-8"?>
<Properties xmlns="http://schemas.openxmlformats.org/officeDocument/2006/extended-properties" xmlns:vt="http://schemas.openxmlformats.org/officeDocument/2006/docPropsVTypes">
  <Template>TM03090434[[fn=Medžio tipo]]</Template>
  <TotalTime>69</TotalTime>
  <Words>304</Words>
  <Application>Microsoft Office PowerPoint</Application>
  <PresentationFormat>Plačiaekranė</PresentationFormat>
  <Paragraphs>43</Paragraphs>
  <Slides>10</Slides>
  <Notes>0</Notes>
  <HiddenSlides>0</HiddenSlides>
  <MMClips>0</MMClips>
  <ScaleCrop>false</ScaleCrop>
  <HeadingPairs>
    <vt:vector size="6" baseType="variant">
      <vt:variant>
        <vt:lpstr>Naudojami šriftai</vt:lpstr>
      </vt:variant>
      <vt:variant>
        <vt:i4>4</vt:i4>
      </vt:variant>
      <vt:variant>
        <vt:lpstr>Tema</vt:lpstr>
      </vt:variant>
      <vt:variant>
        <vt:i4>1</vt:i4>
      </vt:variant>
      <vt:variant>
        <vt:lpstr>Skaidrių pavadinimai</vt:lpstr>
      </vt:variant>
      <vt:variant>
        <vt:i4>10</vt:i4>
      </vt:variant>
    </vt:vector>
  </HeadingPairs>
  <TitlesOfParts>
    <vt:vector size="15" baseType="lpstr">
      <vt:lpstr>Public Sans</vt:lpstr>
      <vt:lpstr>Rockwell</vt:lpstr>
      <vt:lpstr>Rockwell Condensed</vt:lpstr>
      <vt:lpstr>Wingdings</vt:lpstr>
      <vt:lpstr>Medžio tipo</vt:lpstr>
      <vt:lpstr>Bendrasis duomenų  apsaugos reglamentas          (BDAR) </vt:lpstr>
      <vt:lpstr>KOKS ŠIO REGLAMENTO TIKSLAS? </vt:lpstr>
      <vt:lpstr>Pagal BDAR Asmens duomenys turi būti: </vt:lpstr>
      <vt:lpstr>Fizinių asmenų teisės </vt:lpstr>
      <vt:lpstr>Taisyklės įmonėms (1) BDAR sukuriamos vienodos sąlygos visoms ES vidaus rinkoje veikiančioms įmonėms, taikomas technologijų atžvilgiu neutralus požiūris ir įvairiais būdais, įskaitant toliau nurodytus, skatinamos inovacijos. </vt:lpstr>
      <vt:lpstr>Taisyklės įmonėms (2) </vt:lpstr>
      <vt:lpstr>Baudos pagal BDAR </vt:lpstr>
      <vt:lpstr>baudoS LIETUVOS viešajam sektoriui</vt:lpstr>
      <vt:lpstr>NUO KADA TAIKOMAS ŠIS REGLAMENTAS? </vt:lpstr>
      <vt:lpstr>Dokumento nuoroda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Bendrasis duomenų apsaugos reglamentas                           (BDAR) </dc:title>
  <dc:creator>Daiva Andriukaitienė</dc:creator>
  <cp:lastModifiedBy>Daiva Andriukaitienė</cp:lastModifiedBy>
  <cp:revision>15</cp:revision>
  <dcterms:created xsi:type="dcterms:W3CDTF">2025-03-01T14:43:12Z</dcterms:created>
  <dcterms:modified xsi:type="dcterms:W3CDTF">2025-03-01T15:53:07Z</dcterms:modified>
</cp:coreProperties>
</file>