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0" roundtripDataSignature="AMtx7mg09xMyVphJzaXGz4I1+u/GesNk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6D53273-4C47-43AD-ACE2-DA86A94C4003}">
  <a:tblStyle styleId="{E6D53273-4C47-43AD-ACE2-DA86A94C400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5c16b4042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5c16b4042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5c16b4042c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5c16b4042c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c16b4042c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c16b4042c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avadinimo skaidrė" type="title">
  <p:cSld name="TIT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1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24" name="Google Shape;24;p13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 extrusionOk="0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69803"/>
              </a:schemeClr>
            </a:solidFill>
            <a:ln>
              <a:noFill/>
            </a:ln>
          </p:spPr>
        </p:sp>
        <p:cxnSp>
          <p:nvCxnSpPr>
            <p:cNvPr id="25" name="Google Shape;25;p13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chemeClr val="accent1">
                  <a:alpha val="6980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6" name="Google Shape;26;p13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chemeClr val="accent1">
                  <a:alpha val="6980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7" name="Google Shape;27;p1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5686"/>
              </a:schemeClr>
            </a:solidFill>
            <a:ln>
              <a:noFill/>
            </a:ln>
          </p:spPr>
        </p:sp>
        <p:sp>
          <p:nvSpPr>
            <p:cNvPr id="28" name="Google Shape;28;p13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29" name="Google Shape;29;p1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rgbClr val="0B5394">
                <a:alpha val="6588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3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B5394">
                <a:alpha val="49803"/>
              </a:srgbClr>
            </a:solidFill>
            <a:ln>
              <a:noFill/>
            </a:ln>
          </p:spPr>
        </p:sp>
        <p:sp>
          <p:nvSpPr>
            <p:cNvPr id="31" name="Google Shape;31;p13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69803"/>
              </a:schemeClr>
            </a:solidFill>
            <a:ln>
              <a:noFill/>
            </a:ln>
          </p:spPr>
        </p:sp>
        <p:sp>
          <p:nvSpPr>
            <p:cNvPr id="32" name="Google Shape;32;p13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5A2">
                <a:alpha val="80000"/>
              </a:srgbClr>
            </a:solidFill>
            <a:ln>
              <a:noFill/>
            </a:ln>
          </p:spPr>
        </p:sp>
        <p:sp>
          <p:nvSpPr>
            <p:cNvPr id="33" name="Google Shape;33;p13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rgbClr val="0B5394">
                <a:alpha val="6588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34;p13"/>
          <p:cNvSpPr txBox="1"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1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vadinimas ir turinys" type="obj">
  <p:cSld name="OBJEC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4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4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kcijos antraštė" type="secHead">
  <p:cSld name="SECTION_HEAD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sz="4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 turiniai" type="twoObj">
  <p:cSld name="TWO_OBJECT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6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4184035" cy="388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body" idx="2"/>
          </p:nvPr>
        </p:nvSpPr>
        <p:spPr>
          <a:xfrm>
            <a:off x="5089970" y="2160589"/>
            <a:ext cx="4184034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yginimas" type="twoTxTwoObj">
  <p:cSld name="TWO_OBJECTS_WITH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17"/>
          <p:cNvSpPr txBox="1">
            <a:spLocks noGrp="1"/>
          </p:cNvSpPr>
          <p:nvPr>
            <p:ph type="body" idx="2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2" name="Google Shape;62;p17"/>
          <p:cNvSpPr txBox="1">
            <a:spLocks noGrp="1"/>
          </p:cNvSpPr>
          <p:nvPr>
            <p:ph type="body" idx="3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63" name="Google Shape;63;p17"/>
          <p:cNvSpPr txBox="1">
            <a:spLocks noGrp="1"/>
          </p:cNvSpPr>
          <p:nvPr>
            <p:ph type="body" idx="4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7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7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k pavadinimas" type="titleOnly">
  <p:cSld name="TITLE_ONL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8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8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8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uščia" type="blank">
  <p:cSld name="BLANK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9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urinys ir antraštė" type="objTx">
  <p:cSld name="OBJECT_WITH_CAPTION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0"/>
          <p:cNvSpPr txBox="1"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body" idx="1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body" idx="2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>
            <a:endParaRPr/>
          </a:p>
        </p:txBody>
      </p:sp>
      <p:sp>
        <p:nvSpPr>
          <p:cNvPr id="80" name="Google Shape;80;p20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0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0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veikslėlis ir antraštė" type="picTx">
  <p:cSld name="PICTURE_WITH_CAPTION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1"/>
          <p:cNvSpPr txBox="1"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>
            <a:spLocks noGrp="1"/>
          </p:cNvSpPr>
          <p:nvPr>
            <p:ph type="pic" idx="2"/>
          </p:nvPr>
        </p:nvSpPr>
        <p:spPr>
          <a:xfrm>
            <a:off x="677334" y="609600"/>
            <a:ext cx="8596668" cy="3845718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21"/>
          <p:cNvSpPr txBox="1">
            <a:spLocks noGrp="1"/>
          </p:cNvSpPr>
          <p:nvPr>
            <p:ph type="body" idx="1"/>
          </p:nvPr>
        </p:nvSpPr>
        <p:spPr>
          <a:xfrm>
            <a:off x="677334" y="5367338"/>
            <a:ext cx="8596667" cy="674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87" name="Google Shape;87;p21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vadinimas ir antraštė">
  <p:cSld name="Pavadinimas ir antraštė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2"/>
          <p:cNvSpPr txBox="1"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siūlymas su antrašte">
  <p:cSld name="Pasiūlymas su antrašt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3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body" idx="1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99" name="Google Shape;99;p23"/>
          <p:cNvSpPr txBox="1">
            <a:spLocks noGrp="1"/>
          </p:cNvSpPr>
          <p:nvPr>
            <p:ph type="body" idx="2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2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  <p:sp>
        <p:nvSpPr>
          <p:cNvPr id="103" name="Google Shape;103;p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8000">
                <a:solidFill>
                  <a:srgbClr val="56A9F3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04" name="Google Shape;104;p23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8000">
                <a:solidFill>
                  <a:srgbClr val="56A9F3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ortelės pavadinimas">
  <p:cSld name="Kortelės pavadinimas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4"/>
          <p:cNvSpPr txBox="1"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4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2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siūlymo pavadinimas kortelės">
  <p:cSld name="Pasiūlymo pavadinimas kortelės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5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5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14" name="Google Shape;114;p25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25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5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  <p:sp>
        <p:nvSpPr>
          <p:cNvPr id="118" name="Google Shape;118;p25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8000">
                <a:solidFill>
                  <a:srgbClr val="56A9F3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19" name="Google Shape;119;p25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8000">
                <a:solidFill>
                  <a:srgbClr val="56A9F3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ue arba False">
  <p:cSld name="True arba False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6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23" name="Google Shape;123;p26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2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vadinimas ir vertikalus tekstas" type="vertTx">
  <p:cSld name="VERTICAL_TEX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7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7"/>
          <p:cNvSpPr txBox="1">
            <a:spLocks noGrp="1"/>
          </p:cNvSpPr>
          <p:nvPr>
            <p:ph type="body" idx="1"/>
          </p:nvPr>
        </p:nvSpPr>
        <p:spPr>
          <a:xfrm rot="5400000">
            <a:off x="3035281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0" name="Google Shape;130;p27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7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7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kalus pavadinimas ir tekstas" type="vertTitleAndTx">
  <p:cSld name="VERTICAL_TITLE_AND_VERTICAL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8"/>
          <p:cNvSpPr txBox="1">
            <a:spLocks noGrp="1"/>
          </p:cNvSpPr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8"/>
          <p:cNvSpPr txBox="1">
            <a:spLocks noGrp="1"/>
          </p:cNvSpPr>
          <p:nvPr>
            <p:ph type="body" idx="1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6" name="Google Shape;136;p28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8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8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2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" name="Google Shape;7;p12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chemeClr val="accent1">
                  <a:alpha val="6980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8" name="Google Shape;8;p12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chemeClr val="accent1">
                  <a:alpha val="6980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9" name="Google Shape;9;p12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5686"/>
              </a:schemeClr>
            </a:solidFill>
            <a:ln>
              <a:noFill/>
            </a:ln>
          </p:spPr>
        </p:sp>
        <p:sp>
          <p:nvSpPr>
            <p:cNvPr id="10" name="Google Shape;10;p12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1" name="Google Shape;11;p1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rgbClr val="0B5394">
                <a:alpha val="6588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2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B5394">
                <a:alpha val="49803"/>
              </a:srgbClr>
            </a:solidFill>
            <a:ln>
              <a:noFill/>
            </a:ln>
          </p:spPr>
        </p:sp>
        <p:sp>
          <p:nvSpPr>
            <p:cNvPr id="13" name="Google Shape;13;p12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69803"/>
              </a:schemeClr>
            </a:solidFill>
            <a:ln>
              <a:noFill/>
            </a:ln>
          </p:spPr>
        </p:sp>
        <p:sp>
          <p:nvSpPr>
            <p:cNvPr id="14" name="Google Shape;14;p12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5A2">
                <a:alpha val="80000"/>
              </a:srgbClr>
            </a:solidFill>
            <a:ln>
              <a:noFill/>
            </a:ln>
          </p:spPr>
        </p:sp>
        <p:sp>
          <p:nvSpPr>
            <p:cNvPr id="15" name="Google Shape;15;p12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rgbClr val="0B5394">
                <a:alpha val="6588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2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69803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" name="Google Shape;17;p12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2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"/>
          <p:cNvSpPr txBox="1">
            <a:spLocks noGrp="1"/>
          </p:cNvSpPr>
          <p:nvPr>
            <p:ph type="ctrTitle"/>
          </p:nvPr>
        </p:nvSpPr>
        <p:spPr>
          <a:xfrm>
            <a:off x="1507075" y="1549819"/>
            <a:ext cx="7767000" cy="25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</a:pPr>
            <a:r>
              <a:rPr lang="lt-LT"/>
              <a:t>Animacija</a:t>
            </a: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</a:pP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</a:pPr>
            <a:r>
              <a:rPr lang="lt-LT"/>
              <a:t>Elektroniniai leidiniai</a:t>
            </a:r>
            <a:endParaRPr/>
          </a:p>
        </p:txBody>
      </p:sp>
      <p:sp>
        <p:nvSpPr>
          <p:cNvPr id="144" name="Google Shape;144;p1"/>
          <p:cNvSpPr txBox="1"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lt-LT"/>
              <a:t>Samprata</a:t>
            </a:r>
            <a:endParaRPr/>
          </a:p>
        </p:txBody>
      </p:sp>
      <p:sp>
        <p:nvSpPr>
          <p:cNvPr id="150" name="Google Shape;150;p2"/>
          <p:cNvSpPr txBox="1">
            <a:spLocks noGrp="1"/>
          </p:cNvSpPr>
          <p:nvPr>
            <p:ph type="body" idx="1"/>
          </p:nvPr>
        </p:nvSpPr>
        <p:spPr>
          <a:xfrm>
            <a:off x="511079" y="1744952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lt-LT" dirty="0"/>
              <a:t>Elektroninis leidinys (e. leidinys) – tai skaitmeniniu formatu pateiktas informacinis turinys, kuris gali būti: 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lt-LT" dirty="0"/>
              <a:t>interaktyvus (su aktyviomis nuorodomis, garsais, vaizdais);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lt-LT" dirty="0"/>
              <a:t>pasiekiamas per internetą ar kitomis skaitmeninėmis priemonėmis;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lt-LT" dirty="0"/>
              <a:t>įvairaus formato: PDF, </a:t>
            </a:r>
            <a:r>
              <a:rPr lang="lt-LT" dirty="0" err="1"/>
              <a:t>ePub</a:t>
            </a:r>
            <a:r>
              <a:rPr lang="lt-LT" dirty="0"/>
              <a:t>, HTML, skaitmeninės knygos, žurnalai, prezentacijos ir </a:t>
            </a:r>
            <a:r>
              <a:rPr lang="lt-LT" dirty="0" err="1"/>
              <a:t>pan</a:t>
            </a:r>
            <a:endParaRPr dirty="0"/>
          </a:p>
          <a:p>
            <a:pPr marL="342900" lvl="0" indent="-251459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t-LT" dirty="0"/>
              <a:t>Animacija – tai vaizdo kaita per laiką, kai objektai juda ar keičiasi (pozicija, spalva, dydis ir pan.).</a:t>
            </a:r>
            <a:endParaRPr dirty="0"/>
          </a:p>
          <a:p>
            <a:pPr marL="342900" lvl="0" indent="-251459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"/>
          <p:cNvSpPr txBox="1">
            <a:spLocks noGrp="1"/>
          </p:cNvSpPr>
          <p:nvPr>
            <p:ph type="title"/>
          </p:nvPr>
        </p:nvSpPr>
        <p:spPr>
          <a:xfrm>
            <a:off x="511079" y="221673"/>
            <a:ext cx="8596668" cy="646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lt-LT"/>
              <a:t>Animacijos kūrimo etapai</a:t>
            </a:r>
            <a:endParaRPr/>
          </a:p>
        </p:txBody>
      </p:sp>
      <p:sp>
        <p:nvSpPr>
          <p:cNvPr id="156" name="Google Shape;156;p3"/>
          <p:cNvSpPr txBox="1">
            <a:spLocks noGrp="1"/>
          </p:cNvSpPr>
          <p:nvPr>
            <p:ph type="body" idx="1"/>
          </p:nvPr>
        </p:nvSpPr>
        <p:spPr>
          <a:xfrm>
            <a:off x="295564" y="868218"/>
            <a:ext cx="10418618" cy="5173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lt-LT" dirty="0"/>
              <a:t>✅ </a:t>
            </a:r>
            <a:r>
              <a:rPr lang="lt-LT" b="1" dirty="0"/>
              <a:t>Scenarijaus kūrimas </a:t>
            </a:r>
            <a:r>
              <a:rPr lang="lt-LT" dirty="0"/>
              <a:t>- Apibrėžiama istorija, siužetas, scenos.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t-LT" dirty="0"/>
              <a:t>✅ </a:t>
            </a:r>
            <a:r>
              <a:rPr lang="lt-LT" b="1" dirty="0"/>
              <a:t>Elementų kūrimas </a:t>
            </a:r>
            <a:r>
              <a:rPr lang="lt-LT" dirty="0"/>
              <a:t>– 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lt-LT" dirty="0"/>
              <a:t>Fonas – kur vyksta veiksmas. 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lt-LT" dirty="0"/>
              <a:t>Personažai – išvaizda, bruožai, savybės. 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lt-LT" dirty="0"/>
              <a:t>Judesiai – ėjimas, bėgimas, rankų judesiai. 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lt-LT" dirty="0"/>
              <a:t>Kūno kalba, mimika – emocijų išraiška.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t-LT" dirty="0"/>
              <a:t>✅ </a:t>
            </a:r>
            <a:r>
              <a:rPr lang="lt-LT" b="1" dirty="0"/>
              <a:t>Lūpų sinchronizacija </a:t>
            </a:r>
            <a:r>
              <a:rPr lang="lt-LT" dirty="0"/>
              <a:t>- Personažo lūpos juda sinchroniškai su įgarsinimu.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t-LT" dirty="0"/>
              <a:t>✅ </a:t>
            </a:r>
            <a:r>
              <a:rPr lang="lt-LT" b="1" dirty="0"/>
              <a:t>Veiksmų planavimas </a:t>
            </a:r>
            <a:r>
              <a:rPr lang="lt-LT" dirty="0"/>
              <a:t>– 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lt-LT" dirty="0"/>
              <a:t>Pasirengimas veiksmui (</a:t>
            </a:r>
            <a:r>
              <a:rPr lang="lt-LT" dirty="0" err="1"/>
              <a:t>anticipation</a:t>
            </a:r>
            <a:r>
              <a:rPr lang="lt-LT" dirty="0"/>
              <a:t>) 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lt-LT" dirty="0"/>
              <a:t>Veiksmas ir liekamieji judesiai (</a:t>
            </a:r>
            <a:r>
              <a:rPr lang="lt-LT" dirty="0" err="1"/>
              <a:t>follow-through</a:t>
            </a:r>
            <a:r>
              <a:rPr lang="lt-LT" dirty="0"/>
              <a:t>)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t-LT" dirty="0"/>
              <a:t>✅ </a:t>
            </a:r>
            <a:r>
              <a:rPr lang="lt-LT" b="1" dirty="0"/>
              <a:t>Kadro dizainas </a:t>
            </a:r>
            <a:r>
              <a:rPr lang="lt-LT" dirty="0"/>
              <a:t>- Kiekvieno kadro išdėstymas, kompozicija, judėjimo dinamika.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t-LT" dirty="0"/>
              <a:t>✅ </a:t>
            </a:r>
            <a:r>
              <a:rPr lang="lt-LT" b="1" dirty="0"/>
              <a:t>Įgarsinimas ir garso takelis </a:t>
            </a:r>
            <a:r>
              <a:rPr lang="lt-LT" dirty="0"/>
              <a:t>- Dialogai, foniniai garsai, muzika, efektai.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t-LT" dirty="0"/>
              <a:t>✅ </a:t>
            </a:r>
            <a:r>
              <a:rPr lang="lt-LT" b="1" dirty="0"/>
              <a:t>Montavimas </a:t>
            </a:r>
            <a:r>
              <a:rPr lang="lt-LT" dirty="0"/>
              <a:t>- Scenų sujungimas, perėjimai, efektų pridėjimas.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5c16b4042c_0_0"/>
          <p:cNvSpPr txBox="1">
            <a:spLocks noGrp="1"/>
          </p:cNvSpPr>
          <p:nvPr>
            <p:ph type="title"/>
          </p:nvPr>
        </p:nvSpPr>
        <p:spPr>
          <a:xfrm>
            <a:off x="537850" y="330625"/>
            <a:ext cx="9350100" cy="824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/>
              <a:t>Lūpų ir judesių sinchronizacija animacijoje</a:t>
            </a:r>
            <a:endParaRPr/>
          </a:p>
        </p:txBody>
      </p:sp>
      <p:sp>
        <p:nvSpPr>
          <p:cNvPr id="162" name="Google Shape;162;g35c16b4042c_0_0"/>
          <p:cNvSpPr txBox="1">
            <a:spLocks noGrp="1"/>
          </p:cNvSpPr>
          <p:nvPr>
            <p:ph type="body" idx="1"/>
          </p:nvPr>
        </p:nvSpPr>
        <p:spPr>
          <a:xfrm>
            <a:off x="426200" y="1387100"/>
            <a:ext cx="10554300" cy="5323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lt-LT" sz="2000"/>
              <a:t>Tai vienas svarbiausių aspektų, siekiant realistiškos, įtikinamos animacijos, ypač kai veikėjas kalba ar atlieka veiksmus kartu su garsu.</a:t>
            </a:r>
            <a:endParaRPr sz="20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Lūpų sinchronizacija (angl. lip sync)</a:t>
            </a:r>
            <a:r>
              <a:rPr lang="lt-LT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tai procesas, kurio metu </a:t>
            </a:r>
            <a:r>
              <a:rPr lang="lt-LT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personažo lūpų judesiai</a:t>
            </a:r>
            <a:r>
              <a:rPr lang="lt-LT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yra </a:t>
            </a:r>
            <a:r>
              <a:rPr lang="lt-LT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suderinami su garsiniu kalbos takeliu</a:t>
            </a:r>
            <a:r>
              <a:rPr lang="lt-LT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kad žiūrovui atrodytų, jog veikėjas kalba natūraliai.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🧠 Svarbūs principai:</a:t>
            </a:r>
            <a:endParaRPr sz="20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lt-LT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Kalbant, kiekvienas garsas (fonema) turi tam tikrą </a:t>
            </a:r>
            <a:r>
              <a:rPr lang="lt-LT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lūpų formą</a:t>
            </a:r>
            <a:r>
              <a:rPr lang="lt-LT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br>
              <a:rPr lang="lt-LT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lt-LT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Animatoriai sukuria skirtingas </a:t>
            </a:r>
            <a:r>
              <a:rPr lang="lt-LT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lūpų pozicijas</a:t>
            </a:r>
            <a:r>
              <a:rPr lang="lt-LT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(vadinamas </a:t>
            </a:r>
            <a:r>
              <a:rPr lang="lt-LT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„visemomis“</a:t>
            </a:r>
            <a:r>
              <a:rPr lang="lt-LT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), atitinkančias fonemas.</a:t>
            </a:r>
            <a:br>
              <a:rPr lang="lt-LT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lt-LT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Lūpų formos </a:t>
            </a:r>
            <a:r>
              <a:rPr lang="lt-LT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keičiamos kiekviename kadre</a:t>
            </a:r>
            <a:r>
              <a:rPr lang="lt-LT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pagal tai, kokį garsą personažas tuo metu tari.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3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5c16b4042c_0_8"/>
          <p:cNvSpPr txBox="1">
            <a:spLocks noGrp="1"/>
          </p:cNvSpPr>
          <p:nvPr>
            <p:ph type="title"/>
          </p:nvPr>
        </p:nvSpPr>
        <p:spPr>
          <a:xfrm>
            <a:off x="537850" y="330625"/>
            <a:ext cx="9350100" cy="824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/>
              <a:t>Lūpų ir judesių sinchronizacija animacijoje</a:t>
            </a:r>
            <a:endParaRPr/>
          </a:p>
        </p:txBody>
      </p:sp>
      <p:sp>
        <p:nvSpPr>
          <p:cNvPr id="168" name="Google Shape;168;g35c16b4042c_0_8"/>
          <p:cNvSpPr txBox="1">
            <a:spLocks noGrp="1"/>
          </p:cNvSpPr>
          <p:nvPr>
            <p:ph type="body" idx="1"/>
          </p:nvPr>
        </p:nvSpPr>
        <p:spPr>
          <a:xfrm>
            <a:off x="426200" y="1387100"/>
            <a:ext cx="10554300" cy="5323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29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Judesio sinchronizacija</a:t>
            </a:r>
            <a:endParaRPr sz="29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Tai </a:t>
            </a:r>
            <a:r>
              <a:rPr lang="lt-LT" sz="23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kūno judesių ir veiksmų</a:t>
            </a:r>
            <a:r>
              <a:rPr lang="lt-LT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(rankų mostai, žingsniai, gestai, mimika) </a:t>
            </a:r>
            <a:r>
              <a:rPr lang="lt-LT" sz="23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derinimas su garso takeliu</a:t>
            </a:r>
            <a:r>
              <a:rPr lang="lt-LT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arba veiksmo eiga.</a:t>
            </a:r>
            <a:endParaRPr sz="2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25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Pavyzdžiai:</a:t>
            </a:r>
            <a:endParaRPr sz="25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●"/>
            </a:pPr>
            <a:r>
              <a:rPr lang="lt-LT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Kai veikėjas kalba ir pabrėžia žodžius – </a:t>
            </a:r>
            <a:r>
              <a:rPr lang="lt-LT" sz="23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rankos gali judėti sinchroniškai</a:t>
            </a:r>
            <a:r>
              <a:rPr lang="lt-LT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br>
              <a:rPr lang="lt-LT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●"/>
            </a:pPr>
            <a:r>
              <a:rPr lang="lt-LT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Kai veikėjas kosti – </a:t>
            </a:r>
            <a:r>
              <a:rPr lang="lt-LT" sz="23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galva ir rankos trumpai krusteli</a:t>
            </a:r>
            <a:r>
              <a:rPr lang="lt-LT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br>
              <a:rPr lang="lt-LT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●"/>
            </a:pPr>
            <a:r>
              <a:rPr lang="lt-LT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Kai eina – </a:t>
            </a:r>
            <a:r>
              <a:rPr lang="lt-LT" sz="23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žingsniai turi atitikti garsą arba muzikos ritmą</a:t>
            </a:r>
            <a:r>
              <a:rPr lang="lt-LT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563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lt-LT"/>
              <a:t>Animacijos pritaikymas</a:t>
            </a:r>
            <a:endParaRPr b="1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4" name="Google Shape;174;p4"/>
          <p:cNvSpPr txBox="1">
            <a:spLocks noGrp="1"/>
          </p:cNvSpPr>
          <p:nvPr>
            <p:ph type="body" idx="1"/>
          </p:nvPr>
        </p:nvSpPr>
        <p:spPr>
          <a:xfrm>
            <a:off x="286327" y="1524001"/>
            <a:ext cx="8987675" cy="4517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920"/>
              <a:buChar char="►"/>
            </a:pPr>
            <a:r>
              <a:rPr lang="lt-LT" sz="2400"/>
              <a:t>Mokymo medžiagoje (pvz., interaktyvūs filmukai, edukaciniai žaidimai)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lt-LT" sz="2400"/>
              <a:t>Reklamoje ir marketinge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lt-LT" sz="2400"/>
              <a:t>Interneto svetainėse (HTML5 animacijos)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lt-LT" sz="2400"/>
              <a:t>Skaitmeniniuose dokumentuose (PDF, pateiktys)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lt-LT" sz="2400"/>
              <a:t>Socialiniuose tinkluose (animuoti įrašai)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lt-LT" sz="2400"/>
              <a:t>Vaizdo įrašuose ir pristatymuose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lt-LT"/>
              <a:t>Kompiuterinės animacijos programos</a:t>
            </a:r>
            <a:endParaRPr/>
          </a:p>
        </p:txBody>
      </p:sp>
      <p:sp>
        <p:nvSpPr>
          <p:cNvPr id="180" name="Google Shape;180;p5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9538084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lt-LT"/>
              <a:t>Programa				Paskirtis / ypatybės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lt-LT"/>
              <a:t>Blender				3D animacija, modeliavimas, vizualiniai efektai, renderingas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lt-LT"/>
              <a:t>Synfig Studio			2D vektorinė animacija, tinka tradicinių animacijų stiliui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lt-LT"/>
              <a:t>Autodesk Maya		Profesionali 3D animacija, naudojama kine, žaidimuose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lt-LT"/>
              <a:t>CrazyTalk			Veido animacijos, lūpų sinchronizacija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lt-LT"/>
              <a:t>Hippani Animator		HTML5 animacija žiniatinkliui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lt-LT"/>
              <a:t>Adobe After Effects	Post-produkcija, efektai, kompozicija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"/>
          <p:cNvSpPr txBox="1">
            <a:spLocks noGrp="1"/>
          </p:cNvSpPr>
          <p:nvPr>
            <p:ph type="title"/>
          </p:nvPr>
        </p:nvSpPr>
        <p:spPr>
          <a:xfrm>
            <a:off x="400244" y="138545"/>
            <a:ext cx="8596668" cy="775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lt-LT"/>
              <a:t>Elektroninio leidinio kūrimo etapai</a:t>
            </a:r>
            <a:endParaRPr/>
          </a:p>
        </p:txBody>
      </p:sp>
      <p:sp>
        <p:nvSpPr>
          <p:cNvPr id="186" name="Google Shape;186;p6"/>
          <p:cNvSpPr txBox="1">
            <a:spLocks noGrp="1"/>
          </p:cNvSpPr>
          <p:nvPr>
            <p:ph type="body" idx="1"/>
          </p:nvPr>
        </p:nvSpPr>
        <p:spPr>
          <a:xfrm>
            <a:off x="267855" y="914400"/>
            <a:ext cx="10123053" cy="56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lt-LT"/>
              <a:t>1. </a:t>
            </a:r>
            <a:r>
              <a:rPr lang="lt-LT" b="1"/>
              <a:t>Projektavimas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lt-LT" b="1" i="1"/>
              <a:t>Turinys</a:t>
            </a:r>
            <a:r>
              <a:rPr lang="lt-LT"/>
              <a:t>: ką ir kam kuriama? (pvz., mokomasis leidinys, pristatymas, skaitmeninis žurnalas)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lt-LT" b="1" i="1"/>
              <a:t>Struktūra</a:t>
            </a:r>
            <a:r>
              <a:rPr lang="lt-LT"/>
              <a:t>: kaip informacija bus pateikta? (skyrių suskirstymas, interaktyvumas)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lt-LT"/>
              <a:t>Tikslinė </a:t>
            </a:r>
            <a:r>
              <a:rPr lang="lt-LT" b="1" i="1"/>
              <a:t>auditorija</a:t>
            </a:r>
            <a:r>
              <a:rPr lang="lt-LT"/>
              <a:t> ir naudojimo aplinka (pvz., telefonas, planšetė, kompiuteris)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t-LT"/>
              <a:t>2. </a:t>
            </a:r>
            <a:r>
              <a:rPr lang="lt-LT" b="1"/>
              <a:t>Rengimas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lt-LT" b="1" i="1"/>
              <a:t>Turinio</a:t>
            </a:r>
            <a:r>
              <a:rPr lang="lt-LT"/>
              <a:t> </a:t>
            </a:r>
            <a:r>
              <a:rPr lang="lt-LT" b="1" i="1"/>
              <a:t>rašymas</a:t>
            </a:r>
            <a:r>
              <a:rPr lang="lt-LT"/>
              <a:t>, redagavimas.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lt-LT" b="1" i="1"/>
              <a:t>Grafikos</a:t>
            </a:r>
            <a:r>
              <a:rPr lang="lt-LT"/>
              <a:t>, garso, vaizdo ir animacijos įtraukimas.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lt-LT"/>
              <a:t>Puslapių </a:t>
            </a:r>
            <a:r>
              <a:rPr lang="lt-LT" b="1" i="1"/>
              <a:t>išdėstymas</a:t>
            </a:r>
            <a:r>
              <a:rPr lang="lt-LT"/>
              <a:t>, navigacija, dizaino vientisumas.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t-LT"/>
              <a:t>3. </a:t>
            </a:r>
            <a:r>
              <a:rPr lang="lt-LT" b="1"/>
              <a:t>Publikavimas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lt-LT"/>
              <a:t>Leidinio konvertavimas į </a:t>
            </a:r>
            <a:r>
              <a:rPr lang="lt-LT" b="1" i="1"/>
              <a:t>pasirinktą</a:t>
            </a:r>
            <a:r>
              <a:rPr lang="lt-LT"/>
              <a:t> </a:t>
            </a:r>
            <a:r>
              <a:rPr lang="lt-LT" b="1" i="1"/>
              <a:t>formatą</a:t>
            </a:r>
            <a:r>
              <a:rPr lang="lt-LT"/>
              <a:t>: PDF, ePub, HTML5 ir kt.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lt-LT" b="1" i="1"/>
              <a:t>Įsitikinimas</a:t>
            </a:r>
            <a:r>
              <a:rPr lang="lt-LT"/>
              <a:t>, </a:t>
            </a:r>
            <a:r>
              <a:rPr lang="lt-LT" b="1" i="1"/>
              <a:t>kad</a:t>
            </a:r>
            <a:r>
              <a:rPr lang="lt-LT"/>
              <a:t> leidinys </a:t>
            </a:r>
            <a:r>
              <a:rPr lang="lt-LT" b="1" i="1"/>
              <a:t>veikia</a:t>
            </a:r>
            <a:r>
              <a:rPr lang="lt-LT"/>
              <a:t> įvairiose platformose.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t-LT"/>
              <a:t>4. </a:t>
            </a:r>
            <a:r>
              <a:rPr lang="lt-LT" b="1"/>
              <a:t>Platinimas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lt-LT" b="1" i="1"/>
              <a:t>Paskelbimas</a:t>
            </a:r>
            <a:r>
              <a:rPr lang="lt-LT"/>
              <a:t> internete (pvz., svetainėje, „Google Drive“, platformose).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lt-LT" b="1" i="1"/>
              <a:t>Bendrinimas</a:t>
            </a:r>
            <a:r>
              <a:rPr lang="lt-LT"/>
              <a:t> per turinio valdymo sistemas (CMS) ar el. paštą.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lt-LT" b="1" i="1"/>
              <a:t>Pritaikymas</a:t>
            </a:r>
            <a:r>
              <a:rPr lang="lt-LT"/>
              <a:t> socialiniams tinklams ar mokymosi aplinkoms (Moodle, Teams, Google Classroom).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lt-LT"/>
              <a:t>Elektroninių leidinių kūrimo programos</a:t>
            </a:r>
            <a:endParaRPr/>
          </a:p>
        </p:txBody>
      </p:sp>
      <p:graphicFrame>
        <p:nvGraphicFramePr>
          <p:cNvPr id="192" name="Google Shape;192;p7"/>
          <p:cNvGraphicFramePr/>
          <p:nvPr/>
        </p:nvGraphicFramePr>
        <p:xfrm>
          <a:off x="350981" y="160712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{E6D53273-4C47-43AD-ACE2-DA86A94C4003}</a:tableStyleId>
              </a:tblPr>
              <a:tblGrid>
                <a:gridCol w="4179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9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8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800" u="none" strike="noStrike" cap="none"/>
                        <a:t>Programa / Sistema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800"/>
                        <a:t>Paskirtis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7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800" b="1"/>
                        <a:t>Canva</a:t>
                      </a:r>
                      <a:endParaRPr sz="1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800"/>
                        <a:t>Dizainas, interaktyvūs dokumentai, el. leidiniai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7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800" b="1"/>
                        <a:t>BookCreator</a:t>
                      </a:r>
                      <a:endParaRPr sz="1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800"/>
                        <a:t>Paprastas įrankis skaitmeninėms knygoms kurti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7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800" b="1"/>
                        <a:t>Scribus</a:t>
                      </a:r>
                      <a:endParaRPr sz="1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800"/>
                        <a:t>Profesionali atvirojo kodo leidybos programa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7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800" b="1"/>
                        <a:t>WordPress</a:t>
                      </a:r>
                      <a:endParaRPr sz="1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800"/>
                        <a:t>Turinio valdymo sistema (tinklaraščiai, el. leidiniai)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7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800" b="1"/>
                        <a:t>Joomla!</a:t>
                      </a:r>
                      <a:endParaRPr sz="18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800"/>
                        <a:t>Alternatyvi CMS, tinka interaktyviam turiniui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8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lt-LT" b="1"/>
              <a:t>Grafinis dizainas elektroniame leidinyje</a:t>
            </a:r>
            <a:br>
              <a:rPr lang="lt-LT" b="1"/>
            </a:br>
            <a:endParaRPr/>
          </a:p>
        </p:txBody>
      </p:sp>
      <p:sp>
        <p:nvSpPr>
          <p:cNvPr id="198" name="Google Shape;198;p8"/>
          <p:cNvSpPr txBox="1">
            <a:spLocks noGrp="1"/>
          </p:cNvSpPr>
          <p:nvPr>
            <p:ph type="body" idx="1"/>
          </p:nvPr>
        </p:nvSpPr>
        <p:spPr>
          <a:xfrm>
            <a:off x="320540" y="1661825"/>
            <a:ext cx="9310255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lt-LT" sz="2400"/>
              <a:t>Svarbiausios sąvokos ir principai, kuriuos reikėtų žinoti: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lt-LT" sz="2400" b="1"/>
              <a:t>Spalvų derinimas</a:t>
            </a:r>
            <a:r>
              <a:rPr lang="lt-LT" sz="2400"/>
              <a:t> – kontrastas, vientisumas, emocinis poveikis.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lt-LT" sz="2400" b="1"/>
              <a:t>Tipografija</a:t>
            </a:r>
            <a:r>
              <a:rPr lang="lt-LT" sz="2400"/>
              <a:t> – šriftų pasirinkimas, dydis, skaitomumas.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lt-LT" sz="2400" b="1"/>
              <a:t>Išdėstymas</a:t>
            </a:r>
            <a:r>
              <a:rPr lang="lt-LT" sz="2400"/>
              <a:t> – informacijos grupavimas, balansas, dėmesio valdymas.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lt-LT" sz="2400" b="1"/>
              <a:t>Vizualinis nuoseklumas</a:t>
            </a:r>
            <a:r>
              <a:rPr lang="lt-LT" sz="2400"/>
              <a:t> – vienodas stilius visame leidinyje.</a:t>
            </a:r>
            <a:endParaRPr/>
          </a:p>
          <a:p>
            <a:pPr marL="342900" lvl="0" indent="-22098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</a:pPr>
            <a:endParaRPr sz="2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9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ct val="100000"/>
              <a:buFont typeface="Arial"/>
              <a:buNone/>
            </a:pPr>
            <a:r>
              <a:rPr lang="lt-LT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rPr>
              <a:t>Elektroniniai leidiniai gali naudoti įvairius </a:t>
            </a:r>
            <a:r>
              <a:rPr lang="lt-LT" b="1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rPr>
              <a:t>interaktyvius ir medijų</a:t>
            </a:r>
            <a:r>
              <a:rPr lang="lt-LT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rPr>
              <a:t> elementus:</a:t>
            </a:r>
            <a:br>
              <a:rPr lang="lt-LT" sz="8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graphicFrame>
        <p:nvGraphicFramePr>
          <p:cNvPr id="204" name="Google Shape;204;p9"/>
          <p:cNvGraphicFramePr/>
          <p:nvPr/>
        </p:nvGraphicFramePr>
        <p:xfrm>
          <a:off x="465427" y="234778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{E6D53273-4C47-43AD-ACE2-DA86A94C4003}</a:tableStyleId>
              </a:tblPr>
              <a:tblGrid>
                <a:gridCol w="4611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1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42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2000"/>
                        <a:t>Elementas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2000"/>
                        <a:t>Pritaikymas leidinyje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42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2000" b="1"/>
                        <a:t>Grafika</a:t>
                      </a:r>
                      <a:endParaRPr sz="20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2000"/>
                        <a:t>Iliustracijos, infografikos, diagramos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42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2000" b="1"/>
                        <a:t>Garsas</a:t>
                      </a:r>
                      <a:endParaRPr sz="20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2000"/>
                        <a:t>Įgarsinti pasakojimai, foniniai garsai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42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2000" b="1"/>
                        <a:t>Vaizdo įrašai</a:t>
                      </a:r>
                      <a:endParaRPr sz="20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2000"/>
                        <a:t>Paaiškinimai, interviu, demonstracijos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24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2000" b="1"/>
                        <a:t>Animacija</a:t>
                      </a:r>
                      <a:endParaRPr sz="20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2000"/>
                        <a:t>Paaiškinamieji vaizdai, interaktyvūs efektai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"/>
          <p:cNvSpPr/>
          <p:nvPr/>
        </p:nvSpPr>
        <p:spPr>
          <a:xfrm>
            <a:off x="184727" y="602964"/>
            <a:ext cx="9088581" cy="2308324"/>
          </a:xfrm>
          <a:prstGeom prst="rect">
            <a:avLst/>
          </a:prstGeom>
          <a:noFill/>
          <a:ln w="9525" cap="flat" cmpd="sng">
            <a:solidFill>
              <a:srgbClr val="B2DD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1. Kuri iš šių programų dažniausiai naudojama 3D animacijai kurti?</a:t>
            </a:r>
            <a:br>
              <a:rPr lang="lt-LT"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lt-LT"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A. </a:t>
            </a:r>
            <a:r>
              <a:rPr lang="lt-LT" sz="2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</a:t>
            </a:r>
            <a:r>
              <a:rPr lang="lt-LT"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lender</a:t>
            </a:r>
            <a:br>
              <a:rPr lang="lt-LT"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lt-LT"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B. </a:t>
            </a:r>
            <a:r>
              <a:rPr lang="lt-LT" sz="2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</a:t>
            </a:r>
            <a:r>
              <a:rPr lang="lt-LT"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cribus</a:t>
            </a:r>
            <a:br>
              <a:rPr lang="lt-LT"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lt-LT"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C. </a:t>
            </a:r>
            <a:r>
              <a:rPr lang="lt-LT" sz="2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W</a:t>
            </a:r>
            <a:r>
              <a:rPr lang="lt-LT"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ordPress</a:t>
            </a:r>
            <a:br>
              <a:rPr lang="lt-LT"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lt-LT"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D. </a:t>
            </a:r>
            <a:r>
              <a:rPr lang="lt-LT" sz="2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</a:t>
            </a:r>
            <a:r>
              <a:rPr lang="lt-LT"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anva</a:t>
            </a:r>
            <a:endParaRPr sz="2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0" name="Google Shape;210;p10"/>
          <p:cNvSpPr/>
          <p:nvPr/>
        </p:nvSpPr>
        <p:spPr>
          <a:xfrm>
            <a:off x="803564" y="3521657"/>
            <a:ext cx="9051636" cy="2308324"/>
          </a:xfrm>
          <a:prstGeom prst="rect">
            <a:avLst/>
          </a:prstGeom>
          <a:noFill/>
          <a:ln w="9525" cap="flat" cmpd="sng">
            <a:solidFill>
              <a:srgbClr val="B2DD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2. Kas yra "rakto kadras" (angl. keyframe) animacijoje?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lt-LT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lt-LT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A. Kadras, kuriame įrašomas galutinis leidinio variantas</a:t>
            </a:r>
            <a:br>
              <a:rPr lang="lt-LT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lt-LT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B. Kadras, </a:t>
            </a:r>
            <a:r>
              <a:rPr lang="lt-LT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kuriame nurodomos pagrindinės objekto savybės</a:t>
            </a:r>
            <a:br>
              <a:rPr lang="lt-LT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lt-LT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C. Kadras, kuriame įrašomas garso takelis</a:t>
            </a:r>
            <a:br>
              <a:rPr lang="lt-LT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lt-LT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D. Kadras, kuris rodomas pirmas žiūrovui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1"/>
          <p:cNvSpPr/>
          <p:nvPr/>
        </p:nvSpPr>
        <p:spPr>
          <a:xfrm>
            <a:off x="443345" y="372147"/>
            <a:ext cx="8857673" cy="2677656"/>
          </a:xfrm>
          <a:prstGeom prst="rect">
            <a:avLst/>
          </a:prstGeom>
          <a:noFill/>
          <a:ln w="9525" cap="flat" cmpd="sng">
            <a:solidFill>
              <a:srgbClr val="B2DD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3. Kuris teiginys apie elektroninius leidinius yra teisingas?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lt-LT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lt-LT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A. Jie kuriami tik naudojant HTML programavimą</a:t>
            </a:r>
            <a:br>
              <a:rPr lang="lt-LT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lt-LT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B. Jie negali turėti animuotų elementų</a:t>
            </a:r>
            <a:br>
              <a:rPr lang="lt-LT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lt-LT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C. Elektroniniai </a:t>
            </a:r>
            <a:r>
              <a:rPr lang="lt-LT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leidiniai gali būti interaktyvūs ir turėti garso bei vaizdo medžiagą</a:t>
            </a:r>
            <a:br>
              <a:rPr lang="lt-LT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lt-LT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D. Elektroninius leidinius galima naudoti tik per kompiuterį</a:t>
            </a:r>
            <a:endParaRPr/>
          </a:p>
        </p:txBody>
      </p:sp>
      <p:sp>
        <p:nvSpPr>
          <p:cNvPr id="216" name="Google Shape;216;p11"/>
          <p:cNvSpPr/>
          <p:nvPr/>
        </p:nvSpPr>
        <p:spPr>
          <a:xfrm>
            <a:off x="692727" y="3807982"/>
            <a:ext cx="9393382" cy="2308324"/>
          </a:xfrm>
          <a:prstGeom prst="rect">
            <a:avLst/>
          </a:prstGeom>
          <a:noFill/>
          <a:ln w="9525" cap="flat" cmpd="sng">
            <a:solidFill>
              <a:srgbClr val="B2DD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4. Ką daro "tweening" (tarpinių kadrų kūrimas) animacijoje?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lt-LT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lt-LT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A. Sukurta </a:t>
            </a:r>
            <a:r>
              <a:rPr lang="lt-LT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perėjimus tarp rakto kadrų automatiškai</a:t>
            </a:r>
            <a:br>
              <a:rPr lang="lt-LT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lt-LT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B. Sukuria visą animacijos siužetą</a:t>
            </a:r>
            <a:br>
              <a:rPr lang="lt-LT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lt-LT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C. Prideda garso takelį prie vaizdo</a:t>
            </a:r>
            <a:br>
              <a:rPr lang="lt-LT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lt-LT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D. Padaro animaciją mažesnio dydžio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5c16b4042c_0_14"/>
          <p:cNvSpPr txBox="1"/>
          <p:nvPr/>
        </p:nvSpPr>
        <p:spPr>
          <a:xfrm>
            <a:off x="743900" y="1325100"/>
            <a:ext cx="96090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500" b="1">
                <a:solidFill>
                  <a:schemeClr val="dk1"/>
                </a:solidFill>
              </a:rPr>
              <a:t>5. Kas geriausiai apibūdina lūpų sinchronizaciją animacijoje?</a:t>
            </a:r>
            <a:endParaRPr sz="25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500">
                <a:solidFill>
                  <a:schemeClr val="dk1"/>
                </a:solidFill>
              </a:rPr>
              <a:t>A. </a:t>
            </a:r>
            <a:r>
              <a:rPr lang="lt-LT" sz="2500" b="1">
                <a:solidFill>
                  <a:schemeClr val="dk1"/>
                </a:solidFill>
              </a:rPr>
              <a:t>Atsitiktinis</a:t>
            </a:r>
            <a:r>
              <a:rPr lang="lt-LT" sz="2500">
                <a:solidFill>
                  <a:schemeClr val="dk1"/>
                </a:solidFill>
              </a:rPr>
              <a:t> lūpų judinimas kuriant kalbėjimo efektą</a:t>
            </a:r>
            <a:endParaRPr sz="2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500">
                <a:solidFill>
                  <a:schemeClr val="dk1"/>
                </a:solidFill>
              </a:rPr>
              <a:t>B. </a:t>
            </a:r>
            <a:r>
              <a:rPr lang="lt-LT" sz="2500" b="1">
                <a:solidFill>
                  <a:schemeClr val="dk1"/>
                </a:solidFill>
              </a:rPr>
              <a:t>Vaizdo</a:t>
            </a:r>
            <a:r>
              <a:rPr lang="lt-LT" sz="2500">
                <a:solidFill>
                  <a:schemeClr val="dk1"/>
                </a:solidFill>
              </a:rPr>
              <a:t> suliejimas, kad kalba atrodytų natūralesnė</a:t>
            </a:r>
            <a:endParaRPr sz="2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500">
                <a:solidFill>
                  <a:schemeClr val="dk1"/>
                </a:solidFill>
              </a:rPr>
              <a:t>C. </a:t>
            </a:r>
            <a:r>
              <a:rPr lang="lt-LT" sz="2500" b="1">
                <a:solidFill>
                  <a:schemeClr val="dk1"/>
                </a:solidFill>
              </a:rPr>
              <a:t>Lūpų</a:t>
            </a:r>
            <a:r>
              <a:rPr lang="lt-LT" sz="2500">
                <a:solidFill>
                  <a:schemeClr val="dk1"/>
                </a:solidFill>
              </a:rPr>
              <a:t> judesių derinimas su tariamais garsais</a:t>
            </a:r>
            <a:endParaRPr sz="2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500">
                <a:solidFill>
                  <a:schemeClr val="dk1"/>
                </a:solidFill>
              </a:rPr>
              <a:t>D. </a:t>
            </a:r>
            <a:r>
              <a:rPr lang="lt-LT" sz="2500" b="1">
                <a:solidFill>
                  <a:schemeClr val="dk1"/>
                </a:solidFill>
              </a:rPr>
              <a:t>Teksto</a:t>
            </a:r>
            <a:r>
              <a:rPr lang="lt-LT" sz="2500">
                <a:solidFill>
                  <a:schemeClr val="dk1"/>
                </a:solidFill>
              </a:rPr>
              <a:t> rodymas vietoje garsinio takelio</a:t>
            </a:r>
            <a:endParaRPr sz="2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riaunota">
  <a:themeElements>
    <a:clrScheme name="Mėlyna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984</Words>
  <Application>Microsoft Office PowerPoint</Application>
  <PresentationFormat>Plačiaekranė</PresentationFormat>
  <Paragraphs>112</Paragraphs>
  <Slides>14</Slides>
  <Notes>14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14</vt:i4>
      </vt:variant>
    </vt:vector>
  </HeadingPairs>
  <TitlesOfParts>
    <vt:vector size="18" baseType="lpstr">
      <vt:lpstr>Arial</vt:lpstr>
      <vt:lpstr>Noto Sans Symbols</vt:lpstr>
      <vt:lpstr>Trebuchet MS</vt:lpstr>
      <vt:lpstr>Briaunota</vt:lpstr>
      <vt:lpstr>Animacija  Elektroniniai leidiniai</vt:lpstr>
      <vt:lpstr>Samprata</vt:lpstr>
      <vt:lpstr>Animacijos kūrimo etapai</vt:lpstr>
      <vt:lpstr>Lūpų ir judesių sinchronizacija animacijoje</vt:lpstr>
      <vt:lpstr>Lūpų ir judesių sinchronizacija animacijoje</vt:lpstr>
      <vt:lpstr>Animacijos pritaikymas</vt:lpstr>
      <vt:lpstr>Kompiuterinės animacijos programos</vt:lpstr>
      <vt:lpstr>Elektroninio leidinio kūrimo etapai</vt:lpstr>
      <vt:lpstr>Elektroninių leidinių kūrimo programos</vt:lpstr>
      <vt:lpstr>Grafinis dizainas elektroniame leidinyje </vt:lpstr>
      <vt:lpstr>Elektroniniai leidiniai gali naudoti įvairius interaktyvius ir medijų elementus: </vt:lpstr>
      <vt:lpstr>„PowerPoint“ pateiktis</vt:lpstr>
      <vt:lpstr>„PowerPoint“ pateiktis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Animacija  Elektroniniai leidiniai</dc:title>
  <dc:creator>„Microsoft“ abonementas</dc:creator>
  <cp:lastModifiedBy>Gabijus</cp:lastModifiedBy>
  <cp:revision>1</cp:revision>
  <dcterms:created xsi:type="dcterms:W3CDTF">2025-05-17T16:18:11Z</dcterms:created>
  <dcterms:modified xsi:type="dcterms:W3CDTF">2025-05-26T12:27:08Z</dcterms:modified>
</cp:coreProperties>
</file>